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480"/>
              </a:spcBef>
              <a:buClr>
                <a:schemeClr val="accent1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400"/>
              </a:spcBef>
              <a:buClr>
                <a:schemeClr val="accent1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320"/>
              </a:spcBef>
              <a:buClr>
                <a:schemeClr val="accent1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3339" marL="182880" rtl="0" algn="l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82550" marL="457200" rtl="0" algn="l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indent="-82550" marL="731520" rtl="0" algn="l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indent="-91439" marL="1005839" rtl="0" algn="l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indent="-58419" marL="118872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indent="-107950" marL="137160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0330" marL="155448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indent="-105410" marL="173736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indent="-110489" marL="192024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3339" marL="182880" rtl="0" algn="l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82550" marL="457200" rtl="0" algn="l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indent="-82550" marL="731520" rtl="0" algn="l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indent="-91439" marL="1005839" rtl="0" algn="l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indent="-58419" marL="118872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indent="-107950" marL="137160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0330" marL="155448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indent="-105410" marL="173736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indent="-110489" marL="192024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3339" marL="182880" rtl="0" algn="l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82550" marL="457200" rtl="0" algn="l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indent="-82550" marL="731520" rtl="0" algn="l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indent="-91439" marL="1005839" rtl="0" algn="l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indent="-58419" marL="118872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indent="-107950" marL="137160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0330" marL="155448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indent="-105410" marL="173736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indent="-110489" marL="192024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2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ctr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cxnSp>
        <p:nvCxnSpPr>
          <p:cNvPr id="65" name="Shape 65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/>
          <p:nvPr>
            <p:ph idx="2" type="pic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3339" marL="182880" marR="0" rtl="0" algn="l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indent="-82550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indent="-82550" marL="731520" marR="0" rtl="0" algn="l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indent="-91439" marL="1005839" marR="0" rtl="0" algn="l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indent="-58419" marL="1188720" marR="0" rtl="0" algn="l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indent="-107950" marL="1371600" marR="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indent="-100330" marL="1554480" marR="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indent="-105410" marL="1737360" marR="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indent="-110489" marL="1920240" marR="0" rtl="0" algn="l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" name="Shape 8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00525"/>
            <a:ext cx="1143000" cy="26574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5400" u="none" cap="small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One:</a:t>
            </a:r>
            <a:br>
              <a:rPr b="0" baseline="0" i="0" lang="en-US" sz="5400" u="none" cap="small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4400" u="none" cap="small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Kinds of Sentences</a:t>
            </a:r>
          </a:p>
        </p:txBody>
      </p:sp>
      <p:sp>
        <p:nvSpPr>
          <p:cNvPr id="88" name="Shape 88"/>
          <p:cNvSpPr/>
          <p:nvPr/>
        </p:nvSpPr>
        <p:spPr>
          <a:xfrm>
            <a:off x="1066800" y="3505200"/>
            <a:ext cx="6400799" cy="838199"/>
          </a:xfrm>
          <a:prstGeom prst="wedgeRoundRectCallout">
            <a:avLst>
              <a:gd fmla="val -46024" name="adj1"/>
              <a:gd fmla="val 107238" name="adj2"/>
              <a:gd fmla="val 16667" name="adj3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219200" y="3505200"/>
            <a:ext cx="6248399" cy="190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Today we’re going to learn about the different kinds of sentences.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There are four different kinds of sentences.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219200" y="1600200"/>
            <a:ext cx="7467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declarative sentence is a sentence that states an idea.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declarative sentence will end with a period (.).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interrogative sentence is a sentence that asks a question.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interrogative sentence will end with a question mark (?).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exclamatory sentence is a sentence that shows strong emotion.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exclamatory sentence will end with an exclamation point (!).</a:t>
            </a:r>
          </a:p>
          <a:p>
            <a:pPr indent="-182880" lvl="0" marL="182880" marR="0" rtl="0" algn="l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imperative sentence is a sentence that gives a direct order or command.</a:t>
            </a:r>
          </a:p>
          <a:p>
            <a:pPr indent="-190500" lvl="1" marL="457200" marR="0" rtl="0" algn="l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imperative sentence will usually end with a period (.).</a:t>
            </a:r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00525"/>
            <a:ext cx="114300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Let’s look at some examples.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219200" y="1600200"/>
            <a:ext cx="7467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kind of sentences are these?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like that green turtle.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Millie realized that her hair was missing.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monkey randomly showed up to watch television with me last night.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Kurt knew the socks where just too large.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of these sentences are declarative.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each state an idea without asking a question, showing strong emotion, or giving an order.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that all of the declarative sentences end with a period (.).</a:t>
            </a: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00525"/>
            <a:ext cx="114300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Let’s look at some examples.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219200" y="1600200"/>
            <a:ext cx="7467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kind of sentences are these?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know the muffin man?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Dude, why is your gravy in my shoe?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you wash the old bucket last night?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did you find those toenail clippings?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of these sentences are interrogative.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each ask a question.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that all of the interrogative sentences end with a question mark (?).</a:t>
            </a:r>
          </a:p>
          <a:p>
            <a:pPr indent="0" lvl="0" marL="0" marR="0" rtl="0" algn="l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00525"/>
            <a:ext cx="114300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Let’s look at some examples.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1219200" y="1600200"/>
            <a:ext cx="7467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kind of sentences are these?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had no idea you were in my locker!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My, what a wonderful handkerchief you have!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looks just like a little sasquatch!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left arm is stuck in your ear!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of these sentences are exclamatory.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each should be spoken or read with strong emotion.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that all of the imperative sentences end with an exclamation point (!).</a:t>
            </a:r>
          </a:p>
          <a:p>
            <a:pPr indent="0" lvl="0" marL="0" marR="0" rtl="0" algn="l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00525"/>
            <a:ext cx="114300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Let’s look at some examples.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1219200" y="1600200"/>
            <a:ext cx="74676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82880" lvl="0" marL="182880" marR="0" rtl="0" algn="l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kind of sentences are these?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at the next question.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to wear clean underpants.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Follow your dreams.</a:t>
            </a:r>
          </a:p>
          <a:p>
            <a:pPr indent="-190500" lvl="1" marL="45720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Run as fast as you can!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of these sentences are imperative.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each give a command.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that the first three imperative sentences end with a period (.).</a:t>
            </a:r>
          </a:p>
          <a:p>
            <a:pPr indent="-182880" lvl="0" marL="1828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that the last imperative ends with an exclamation point (!) because it should be spoken or read with strong emotion.</a:t>
            </a:r>
          </a:p>
          <a:p>
            <a:pPr indent="0" lvl="0" marL="0" marR="0" rtl="0" algn="l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1" marL="4572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00525"/>
            <a:ext cx="114300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00525"/>
            <a:ext cx="1143000" cy="265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5400" u="none" cap="small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End</a:t>
            </a:r>
            <a:br>
              <a:rPr b="0" baseline="0" i="0" lang="en-US" sz="5400" u="none" cap="small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5400" u="none" cap="small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of Lesson One</a:t>
            </a:r>
          </a:p>
        </p:txBody>
      </p:sp>
      <p:sp>
        <p:nvSpPr>
          <p:cNvPr id="131" name="Shape 131"/>
          <p:cNvSpPr/>
          <p:nvPr/>
        </p:nvSpPr>
        <p:spPr>
          <a:xfrm>
            <a:off x="1066800" y="3505200"/>
            <a:ext cx="6324600" cy="1219199"/>
          </a:xfrm>
          <a:prstGeom prst="wedgeRoundRectCallout">
            <a:avLst>
              <a:gd fmla="val -43834" name="adj1"/>
              <a:gd fmla="val 78202" name="adj2"/>
              <a:gd fmla="val 16667" name="adj3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1066800" y="3505200"/>
            <a:ext cx="6400799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baseline="0" i="0" lang="en-US" sz="2400" u="none" cap="none" strike="noStrike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Now go out and attack </a:t>
            </a:r>
            <a:r>
              <a:rPr lang="en-US" sz="2400">
                <a:solidFill>
                  <a:srgbClr val="55556F"/>
                </a:solidFill>
              </a:rPr>
              <a:t>those sentences like the ninja </a:t>
            </a:r>
            <a:r>
              <a:rPr b="0" baseline="0" i="0" lang="en-US" sz="2400" u="none" cap="none" strike="noStrike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English warrior you are.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