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/>
            </a:lvl1pPr>
            <a:lvl2pPr indent="0" marL="0" marR="0" rtl="0" algn="l">
              <a:spcBef>
                <a:spcPts val="0"/>
              </a:spcBef>
              <a:defRPr b="0" baseline="0" i="0" sz="1100" u="none" cap="none" strike="noStrike"/>
            </a:lvl2pPr>
            <a:lvl3pPr indent="0" marL="0" marR="0" rtl="0" algn="l">
              <a:spcBef>
                <a:spcPts val="0"/>
              </a:spcBef>
              <a:defRPr b="0" baseline="0" i="0" sz="1100" u="none" cap="none" strike="noStrike"/>
            </a:lvl3pPr>
            <a:lvl4pPr indent="0" marL="0" marR="0" rtl="0" algn="l">
              <a:spcBef>
                <a:spcPts val="0"/>
              </a:spcBef>
              <a:defRPr b="0" baseline="0" i="0" sz="1100" u="none" cap="none" strike="noStrike"/>
            </a:lvl4pPr>
            <a:lvl5pPr indent="0" marL="0" marR="0" rtl="0" algn="l">
              <a:spcBef>
                <a:spcPts val="0"/>
              </a:spcBef>
              <a:defRPr b="0" baseline="0" i="0" sz="1100" u="none" cap="none" strike="noStrike"/>
            </a:lvl5pPr>
            <a:lvl6pPr indent="0" marL="0" marR="0" rtl="0" algn="l">
              <a:spcBef>
                <a:spcPts val="0"/>
              </a:spcBef>
              <a:defRPr b="0" baseline="0" i="0" sz="1100" u="none" cap="none" strike="noStrike"/>
            </a:lvl6pPr>
            <a:lvl7pPr indent="0" marL="0" marR="0" rtl="0" algn="l">
              <a:spcBef>
                <a:spcPts val="0"/>
              </a:spcBef>
              <a:defRPr b="0" baseline="0" i="0" sz="1100" u="none" cap="none" strike="noStrike"/>
            </a:lvl7pPr>
            <a:lvl8pPr indent="0" marL="0" marR="0" rtl="0" algn="l">
              <a:spcBef>
                <a:spcPts val="0"/>
              </a:spcBef>
              <a:defRPr b="0" baseline="0" i="0" sz="1100" u="none" cap="none" strike="noStrike"/>
            </a:lvl8pPr>
            <a:lvl9pPr indent="0" marL="0" marR="0" rtl="0" algn="l">
              <a:spcBef>
                <a:spcPts val="0"/>
              </a:spcBef>
              <a:defRPr b="0" baseline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6" name="Shape 5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4" name="Shape 5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9" name="Shape 5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5" name="Shape 5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3" name="Shape 5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1" name="Shape 5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588"/>
                </a:srgbClr>
              </a:gs>
              <a:gs pos="37000">
                <a:srgbClr val="FFFFFF">
                  <a:alpha val="75294"/>
                </a:srgbClr>
              </a:gs>
              <a:gs pos="100000">
                <a:srgbClr val="B4DCFA">
                  <a:alpha val="7843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9144000" cy="3866918"/>
          </a:xfrm>
          <a:prstGeom prst="rect">
            <a:avLst/>
          </a:prstGeom>
          <a:gradFill>
            <a:gsLst>
              <a:gs pos="0">
                <a:srgbClr val="FFFFFF">
                  <a:alpha val="88235"/>
                </a:srgbClr>
              </a:gs>
              <a:gs pos="48000">
                <a:srgbClr val="FFFFFF">
                  <a:alpha val="61568"/>
                </a:srgbClr>
              </a:gs>
              <a:gs pos="100000">
                <a:srgbClr val="B4DCFA">
                  <a:alpha val="7843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0" y="2652309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411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49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1600200"/>
            <a:ext cx="9144000" cy="5105398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473795" y="5052544"/>
            <a:ext cx="5637009" cy="882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  <a:defRPr b="0" baseline="0" i="0" sz="2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  <a:defRPr b="0" baseline="0" i="0" sz="2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  <a:defRPr b="0" baseline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ctr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  <a:defRPr b="0" baseline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ctr">
              <a:lnSpc>
                <a:spcPct val="100000"/>
              </a:lnSpc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  <a:defRPr b="0" baseline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ctr">
              <a:lnSpc>
                <a:spcPct val="100000"/>
              </a:lnSpc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  <a:defRPr b="0" baseline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ctr">
              <a:lnSpc>
                <a:spcPct val="100000"/>
              </a:lnSpc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  <a:defRPr b="0" baseline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ctr">
              <a:lnSpc>
                <a:spcPct val="100000"/>
              </a:lnSpc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  <a:defRPr b="0" baseline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ctr">
              <a:lnSpc>
                <a:spcPct val="100000"/>
              </a:lnSpc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  <a:defRPr b="0" baseline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57199" y="617220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</a:pPr>
            <a:r>
              <a:t/>
            </a:r>
            <a:endParaRPr b="1" baseline="0" i="0" sz="12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Shape 23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34619" marL="640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Trebuchet MS"/>
              <a:buChar char="•"/>
              <a:defRPr b="1" baseline="0" i="0" sz="5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3pPr>
            <a:lvl4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4pPr>
            <a:lvl5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5pPr>
            <a:lvl6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6pPr>
            <a:lvl7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7pPr>
            <a:lvl8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8pPr>
            <a:lvl9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87959" marL="320040" rtl="0" algn="r">
              <a:spcBef>
                <a:spcPts val="0"/>
              </a:spcBef>
              <a:buClr>
                <a:srgbClr val="C3260C"/>
              </a:buClr>
              <a:buFont typeface="Trebuchet MS"/>
              <a:buChar char="•"/>
              <a:defRPr b="1" i="0" sz="4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x="3368039" y="-731521"/>
            <a:ext cx="3474719" cy="640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0800" marL="22860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2859" marL="54864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15239" marL="82296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" marL="109728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988" marL="1389888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8606" marL="1664207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" marL="196596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8100" marL="228600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051" marL="2587752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457199" y="617220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</a:pPr>
            <a:r>
              <a:t/>
            </a:r>
            <a:endParaRPr b="1" baseline="0" i="0" sz="12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 rot="5400000">
            <a:off x="-436711" y="1966986"/>
            <a:ext cx="523833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 rot="5400000">
            <a:off x="3291392" y="764239"/>
            <a:ext cx="4894727" cy="48292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0800" marL="22860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2859" marL="54864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15239" marL="82296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" marL="109728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988" marL="1389888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8606" marL="1664207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" marL="196596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8100" marL="228600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051" marL="2587752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457199" y="617220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</a:pPr>
            <a:r>
              <a:t/>
            </a:r>
            <a:endParaRPr b="1" baseline="0" i="0" sz="12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457199" y="617220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</a:pPr>
            <a:r>
              <a:t/>
            </a:r>
            <a:endParaRPr b="1" baseline="0" i="0" sz="12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87959" marL="320040" rtl="0" algn="r">
              <a:spcBef>
                <a:spcPts val="0"/>
              </a:spcBef>
              <a:buClr>
                <a:srgbClr val="C3260C"/>
              </a:buClr>
              <a:buFont typeface="Trebuchet MS"/>
              <a:buChar char="•"/>
              <a:defRPr b="1" i="0" sz="4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1143000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0800" marL="22860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2859" marL="54864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15239" marL="82296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" marL="109728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988" marL="1389888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8606" marL="1664207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" marL="196596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8100" marL="228600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051" marL="2587752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372"/>
                </a:srgbClr>
              </a:gs>
              <a:gs pos="37000">
                <a:srgbClr val="FFFFFF">
                  <a:alpha val="7647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0"/>
            <a:ext cx="9144000" cy="3866918"/>
          </a:xfrm>
          <a:prstGeom prst="rect">
            <a:avLst/>
          </a:prstGeom>
          <a:gradFill>
            <a:gsLst>
              <a:gs pos="0">
                <a:srgbClr val="FFFFFF">
                  <a:alpha val="89411"/>
                </a:srgbClr>
              </a:gs>
              <a:gs pos="48000">
                <a:srgbClr val="FFFFFF">
                  <a:alpha val="6235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2652309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411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49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1600200"/>
            <a:ext cx="9144000" cy="5105398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2033193" y="2172648"/>
            <a:ext cx="5966665" cy="24233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r">
              <a:spcBef>
                <a:spcPts val="0"/>
              </a:spcBef>
              <a:defRPr b="1" baseline="0" sz="4600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2022438" y="4607510"/>
            <a:ext cx="5970492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2000">
                <a:solidFill>
                  <a:schemeClr val="dk2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57199" y="617220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</a:pPr>
            <a:r>
              <a:t/>
            </a:r>
            <a:endParaRPr b="1" baseline="0" i="0" sz="12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457199" y="617220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</a:pPr>
            <a:r>
              <a:t/>
            </a:r>
            <a:endParaRPr b="1" baseline="0" i="0" sz="12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87959" marL="320040" rtl="0" algn="r">
              <a:spcBef>
                <a:spcPts val="0"/>
              </a:spcBef>
              <a:buClr>
                <a:srgbClr val="C3260C"/>
              </a:buClr>
              <a:buFont typeface="Trebuchet MS"/>
              <a:buChar char="•"/>
              <a:defRPr b="1" i="0" sz="4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1142999" y="731518"/>
            <a:ext cx="3346704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0800" marL="22860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2859" marL="54864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15239" marL="82296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" marL="109728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988" marL="1389888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8606" marL="1664207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" marL="196596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8100" marL="228600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051" marL="2587752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645151" y="731520"/>
            <a:ext cx="3346704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0800" marL="22860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2859" marL="54864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15239" marL="82296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" marL="109728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988" marL="1389888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8606" marL="1664207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" marL="196596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8100" marL="228600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051" marL="2587752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rtl="0">
              <a:spcBef>
                <a:spcPts val="0"/>
              </a:spcBef>
              <a:buFont typeface="Trebuchet MS"/>
              <a:buNone/>
              <a:defRPr b="1" sz="2000"/>
            </a:lvl2pPr>
            <a:lvl3pPr indent="0" marL="914400" rtl="0">
              <a:spcBef>
                <a:spcPts val="0"/>
              </a:spcBef>
              <a:buFont typeface="Trebuchet MS"/>
              <a:buNone/>
              <a:defRPr b="1" sz="1800"/>
            </a:lvl3pPr>
            <a:lvl4pPr indent="0" marL="1371600" rtl="0">
              <a:spcBef>
                <a:spcPts val="0"/>
              </a:spcBef>
              <a:buFont typeface="Trebuchet MS"/>
              <a:buNone/>
              <a:defRPr b="1" sz="1600"/>
            </a:lvl4pPr>
            <a:lvl5pPr indent="0" marL="1828800" rtl="0">
              <a:spcBef>
                <a:spcPts val="0"/>
              </a:spcBef>
              <a:buFont typeface="Trebuchet MS"/>
              <a:buNone/>
              <a:defRPr b="1" sz="1600"/>
            </a:lvl5pPr>
            <a:lvl6pPr indent="0" marL="2286000" rtl="0">
              <a:spcBef>
                <a:spcPts val="0"/>
              </a:spcBef>
              <a:buFont typeface="Trebuchet MS"/>
              <a:buNone/>
              <a:defRPr b="1" sz="1600"/>
            </a:lvl6pPr>
            <a:lvl7pPr indent="0" marL="2743200" rtl="0">
              <a:spcBef>
                <a:spcPts val="0"/>
              </a:spcBef>
              <a:buFont typeface="Trebuchet MS"/>
              <a:buNone/>
              <a:defRPr b="1" sz="1600"/>
            </a:lvl7pPr>
            <a:lvl8pPr indent="0" marL="3200400" rtl="0">
              <a:spcBef>
                <a:spcPts val="0"/>
              </a:spcBef>
              <a:buFont typeface="Trebuchet MS"/>
              <a:buNone/>
              <a:defRPr b="1" sz="1600"/>
            </a:lvl8pPr>
            <a:lvl9pPr indent="0" marL="3657600" rtl="0">
              <a:spcBef>
                <a:spcPts val="0"/>
              </a:spcBef>
              <a:buFont typeface="Trebuchet MS"/>
              <a:buNone/>
              <a:defRPr b="1" sz="1600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1156445" y="1400325"/>
            <a:ext cx="3346704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0" name="Shape 50"/>
          <p:cNvSpPr txBox="1"/>
          <p:nvPr>
            <p:ph idx="3" type="body"/>
          </p:nvPr>
        </p:nvSpPr>
        <p:spPr>
          <a:xfrm>
            <a:off x="4647301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rtl="0">
              <a:spcBef>
                <a:spcPts val="0"/>
              </a:spcBef>
              <a:buFont typeface="Trebuchet MS"/>
              <a:buNone/>
              <a:defRPr b="1" sz="2000"/>
            </a:lvl2pPr>
            <a:lvl3pPr indent="0" marL="914400" rtl="0">
              <a:spcBef>
                <a:spcPts val="0"/>
              </a:spcBef>
              <a:buFont typeface="Trebuchet MS"/>
              <a:buNone/>
              <a:defRPr b="1" sz="1800"/>
            </a:lvl3pPr>
            <a:lvl4pPr indent="0" marL="1371600" rtl="0">
              <a:spcBef>
                <a:spcPts val="0"/>
              </a:spcBef>
              <a:buFont typeface="Trebuchet MS"/>
              <a:buNone/>
              <a:defRPr b="1" sz="1600"/>
            </a:lvl4pPr>
            <a:lvl5pPr indent="0" marL="1828800" rtl="0">
              <a:spcBef>
                <a:spcPts val="0"/>
              </a:spcBef>
              <a:buFont typeface="Trebuchet MS"/>
              <a:buNone/>
              <a:defRPr b="1" sz="1600"/>
            </a:lvl5pPr>
            <a:lvl6pPr indent="0" marL="2286000" rtl="0">
              <a:spcBef>
                <a:spcPts val="0"/>
              </a:spcBef>
              <a:buFont typeface="Trebuchet MS"/>
              <a:buNone/>
              <a:defRPr b="1" sz="1600"/>
            </a:lvl6pPr>
            <a:lvl7pPr indent="0" marL="2743200" rtl="0">
              <a:spcBef>
                <a:spcPts val="0"/>
              </a:spcBef>
              <a:buFont typeface="Trebuchet MS"/>
              <a:buNone/>
              <a:defRPr b="1" sz="1600"/>
            </a:lvl7pPr>
            <a:lvl8pPr indent="0" marL="3200400" rtl="0">
              <a:spcBef>
                <a:spcPts val="0"/>
              </a:spcBef>
              <a:buFont typeface="Trebuchet MS"/>
              <a:buNone/>
              <a:defRPr b="1" sz="1600"/>
            </a:lvl8pPr>
            <a:lvl9pPr indent="0" marL="3657600" rtl="0">
              <a:spcBef>
                <a:spcPts val="0"/>
              </a:spcBef>
              <a:buFont typeface="Trebuchet MS"/>
              <a:buNone/>
              <a:defRPr b="1" sz="1600"/>
            </a:lvl9pPr>
          </a:lstStyle>
          <a:p/>
        </p:txBody>
      </p:sp>
      <p:sp>
        <p:nvSpPr>
          <p:cNvPr id="51" name="Shape 51"/>
          <p:cNvSpPr txBox="1"/>
          <p:nvPr>
            <p:ph idx="4" type="body"/>
          </p:nvPr>
        </p:nvSpPr>
        <p:spPr>
          <a:xfrm>
            <a:off x="4645025" y="1399032"/>
            <a:ext cx="3346704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457199" y="617220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</a:pPr>
            <a:r>
              <a:t/>
            </a:r>
            <a:endParaRPr b="1" baseline="0" i="0" sz="12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87959" marL="320040" rtl="0" algn="r">
              <a:spcBef>
                <a:spcPts val="0"/>
              </a:spcBef>
              <a:buClr>
                <a:srgbClr val="C3260C"/>
              </a:buClr>
              <a:buFont typeface="Trebuchet MS"/>
              <a:buChar char="•"/>
              <a:defRPr b="1" i="0" sz="4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87959" marL="320040" rtl="0" algn="r">
              <a:spcBef>
                <a:spcPts val="0"/>
              </a:spcBef>
              <a:buClr>
                <a:srgbClr val="C3260C"/>
              </a:buClr>
              <a:buFont typeface="Trebuchet MS"/>
              <a:buChar char="•"/>
              <a:defRPr b="1" i="0" sz="4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57199" y="617220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</a:pPr>
            <a:r>
              <a:t/>
            </a:r>
            <a:endParaRPr b="1" baseline="0" i="0" sz="12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57199" y="617220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</a:pPr>
            <a:r>
              <a:t/>
            </a:r>
            <a:endParaRPr b="1" baseline="0" i="0" sz="12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28600" marL="228600" rtl="0" algn="l">
              <a:spcBef>
                <a:spcPts val="0"/>
              </a:spcBef>
              <a:defRPr b="1" sz="2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93514" y="731520"/>
            <a:ext cx="4017085" cy="4894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4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1075765" y="3497801"/>
            <a:ext cx="3388658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rebuchet MS"/>
              <a:buNone/>
              <a:defRPr sz="1400"/>
            </a:lvl1pPr>
            <a:lvl2pPr indent="0" marL="457200" rtl="0">
              <a:spcBef>
                <a:spcPts val="0"/>
              </a:spcBef>
              <a:buFont typeface="Trebuchet MS"/>
              <a:buNone/>
              <a:defRPr sz="1200"/>
            </a:lvl2pPr>
            <a:lvl3pPr indent="0" marL="914400" rtl="0">
              <a:spcBef>
                <a:spcPts val="0"/>
              </a:spcBef>
              <a:buFont typeface="Trebuchet MS"/>
              <a:buNone/>
              <a:defRPr sz="1000"/>
            </a:lvl3pPr>
            <a:lvl4pPr indent="0" marL="1371600" rtl="0">
              <a:spcBef>
                <a:spcPts val="0"/>
              </a:spcBef>
              <a:buFont typeface="Trebuchet MS"/>
              <a:buNone/>
              <a:defRPr sz="900"/>
            </a:lvl4pPr>
            <a:lvl5pPr indent="0" marL="1828800" rtl="0">
              <a:spcBef>
                <a:spcPts val="0"/>
              </a:spcBef>
              <a:buFont typeface="Trebuchet MS"/>
              <a:buNone/>
              <a:defRPr sz="900"/>
            </a:lvl5pPr>
            <a:lvl6pPr indent="0" marL="2286000" rtl="0">
              <a:spcBef>
                <a:spcPts val="0"/>
              </a:spcBef>
              <a:buFont typeface="Trebuchet MS"/>
              <a:buNone/>
              <a:defRPr sz="900"/>
            </a:lvl6pPr>
            <a:lvl7pPr indent="0" marL="2743200" rtl="0">
              <a:spcBef>
                <a:spcPts val="0"/>
              </a:spcBef>
              <a:buFont typeface="Trebuchet MS"/>
              <a:buNone/>
              <a:defRPr sz="900"/>
            </a:lvl7pPr>
            <a:lvl8pPr indent="0" marL="3200400" rtl="0">
              <a:spcBef>
                <a:spcPts val="0"/>
              </a:spcBef>
              <a:buFont typeface="Trebuchet MS"/>
              <a:buNone/>
              <a:defRPr sz="900"/>
            </a:lvl8pPr>
            <a:lvl9pPr indent="0" marL="3657600" rtl="0">
              <a:spcBef>
                <a:spcPts val="0"/>
              </a:spcBef>
              <a:buFont typeface="Trebuchet MS"/>
              <a:buNone/>
              <a:defRPr sz="900"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57199" y="617220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</a:pPr>
            <a:r>
              <a:t/>
            </a:r>
            <a:endParaRPr b="1" baseline="0" i="0" sz="12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372"/>
                </a:srgbClr>
              </a:gs>
              <a:gs pos="37000">
                <a:srgbClr val="FFFFFF">
                  <a:alpha val="7647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0" y="0"/>
            <a:ext cx="9144000" cy="3866918"/>
          </a:xfrm>
          <a:prstGeom prst="rect">
            <a:avLst/>
          </a:prstGeom>
          <a:gradFill>
            <a:gsLst>
              <a:gs pos="0">
                <a:srgbClr val="FFFFFF">
                  <a:alpha val="89411"/>
                </a:srgbClr>
              </a:gs>
              <a:gs pos="48000">
                <a:srgbClr val="FFFFFF">
                  <a:alpha val="6235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0" y="2652309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411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49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0" y="1600200"/>
            <a:ext cx="9144000" cy="5105398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>
            <p:ph idx="2" type="pic"/>
          </p:nvPr>
        </p:nvSpPr>
        <p:spPr>
          <a:xfrm>
            <a:off x="4475175" y="1143000"/>
            <a:ext cx="4114800" cy="3127805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877887" y="1010486"/>
            <a:ext cx="3694113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30479" marL="182880" rtl="0">
              <a:spcBef>
                <a:spcPts val="0"/>
              </a:spcBef>
              <a:buFont typeface="Trebuchet MS"/>
              <a:buChar char="•"/>
              <a:defRPr sz="1600"/>
            </a:lvl1pPr>
            <a:lvl2pPr indent="0" marL="457200" rtl="0">
              <a:spcBef>
                <a:spcPts val="0"/>
              </a:spcBef>
              <a:buFont typeface="Trebuchet MS"/>
              <a:buNone/>
              <a:defRPr sz="1200"/>
            </a:lvl2pPr>
            <a:lvl3pPr indent="0" marL="914400" rtl="0">
              <a:spcBef>
                <a:spcPts val="0"/>
              </a:spcBef>
              <a:buFont typeface="Trebuchet MS"/>
              <a:buNone/>
              <a:defRPr sz="1000"/>
            </a:lvl3pPr>
            <a:lvl4pPr indent="0" marL="1371600" rtl="0">
              <a:spcBef>
                <a:spcPts val="0"/>
              </a:spcBef>
              <a:buFont typeface="Trebuchet MS"/>
              <a:buNone/>
              <a:defRPr sz="900"/>
            </a:lvl4pPr>
            <a:lvl5pPr indent="0" marL="1828800" rtl="0">
              <a:spcBef>
                <a:spcPts val="0"/>
              </a:spcBef>
              <a:buFont typeface="Trebuchet MS"/>
              <a:buNone/>
              <a:defRPr sz="900"/>
            </a:lvl5pPr>
            <a:lvl6pPr indent="0" marL="2286000" rtl="0">
              <a:spcBef>
                <a:spcPts val="0"/>
              </a:spcBef>
              <a:buFont typeface="Trebuchet MS"/>
              <a:buNone/>
              <a:defRPr sz="900"/>
            </a:lvl6pPr>
            <a:lvl7pPr indent="0" marL="2743200" rtl="0">
              <a:spcBef>
                <a:spcPts val="0"/>
              </a:spcBef>
              <a:buFont typeface="Trebuchet MS"/>
              <a:buNone/>
              <a:defRPr sz="900"/>
            </a:lvl7pPr>
            <a:lvl8pPr indent="0" marL="3200400" rtl="0">
              <a:spcBef>
                <a:spcPts val="0"/>
              </a:spcBef>
              <a:buFont typeface="Trebuchet MS"/>
              <a:buNone/>
              <a:defRPr sz="900"/>
            </a:lvl8pPr>
            <a:lvl9pPr indent="0" marL="3657600" rtl="0">
              <a:spcBef>
                <a:spcPts val="0"/>
              </a:spcBef>
              <a:buFont typeface="Trebuchet MS"/>
              <a:buNone/>
              <a:defRPr sz="900"/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457199" y="617220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</a:pPr>
            <a:r>
              <a:t/>
            </a:r>
            <a:endParaRPr b="1" baseline="0" i="0" sz="12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4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A7D9FF"/>
            </a:gs>
            <a:gs pos="60000">
              <a:srgbClr val="FFFFFF"/>
            </a:gs>
            <a:gs pos="100000">
              <a:srgbClr val="69BDF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588"/>
                </a:srgbClr>
              </a:gs>
              <a:gs pos="37000">
                <a:srgbClr val="FFFFFF">
                  <a:alpha val="75294"/>
                </a:srgbClr>
              </a:gs>
              <a:gs pos="100000">
                <a:srgbClr val="B4DCFA">
                  <a:alpha val="7843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9144000" cy="5105398"/>
          </a:xfrm>
          <a:prstGeom prst="rect">
            <a:avLst/>
          </a:prstGeom>
          <a:gradFill>
            <a:gsLst>
              <a:gs pos="0">
                <a:srgbClr val="FFFFFF">
                  <a:alpha val="88235"/>
                </a:srgbClr>
              </a:gs>
              <a:gs pos="48000">
                <a:srgbClr val="FFFFFF">
                  <a:alpha val="61568"/>
                </a:srgbClr>
              </a:gs>
              <a:gs pos="100000">
                <a:srgbClr val="B4DCFA">
                  <a:alpha val="7843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3768303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411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49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/>
          <p:nvPr/>
        </p:nvSpPr>
        <p:spPr>
          <a:xfrm>
            <a:off x="0" y="1600200"/>
            <a:ext cx="9144000" cy="5105398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87959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Trebuchet MS"/>
              <a:buChar char="•"/>
              <a:defRPr b="1" baseline="0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3pPr>
            <a:lvl4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4pPr>
            <a:lvl5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5pPr>
            <a:lvl6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6pPr>
            <a:lvl7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7pPr>
            <a:lvl8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8pPr>
            <a:lvl9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1143000" y="73226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080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b="0" baseline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2859" marL="548640" marR="0" rtl="0" algn="l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b="0" baseline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15239" marL="822960" marR="0" rtl="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b="0" baseline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" marL="1097280" marR="0" rtl="0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b="0" baseline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988" marL="1389888" marR="0" rtl="0" algn="l">
              <a:lnSpc>
                <a:spcPct val="100000"/>
              </a:lnSpc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b="0" baseline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8606" marL="1664207" marR="0" rtl="0" algn="l">
              <a:lnSpc>
                <a:spcPct val="100000"/>
              </a:lnSpc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b="0" baseline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" marL="1965960" marR="0" rtl="0" algn="l">
              <a:lnSpc>
                <a:spcPct val="100000"/>
              </a:lnSpc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b="0" baseline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8100" marL="2286000" marR="0" rtl="0" algn="l">
              <a:lnSpc>
                <a:spcPct val="100000"/>
              </a:lnSpc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b="0" baseline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051" marL="2587752" marR="0" rtl="0" algn="l">
              <a:lnSpc>
                <a:spcPct val="100000"/>
              </a:lnSpc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Char char="•"/>
              <a:defRPr b="0" baseline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457199" y="617220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  <a:defRPr b="1" baseline="0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Trebuchet MS"/>
              <a:buNone/>
            </a:pPr>
            <a:r>
              <a:t/>
            </a:r>
            <a:endParaRPr b="1" baseline="0" i="0" sz="12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jpg"/><Relationship Id="rId4" Type="http://schemas.openxmlformats.org/officeDocument/2006/relationships/image" Target="../media/image4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gif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dictionary.reference.com/browse/object" TargetMode="External"/><Relationship Id="rId4" Type="http://schemas.openxmlformats.org/officeDocument/2006/relationships/hyperlink" Target="http://dictionary.reference.com/browse/which" TargetMode="External"/><Relationship Id="rId5" Type="http://schemas.openxmlformats.org/officeDocument/2006/relationships/image" Target="../media/image3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4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8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9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Relationship Id="rId4" Type="http://schemas.openxmlformats.org/officeDocument/2006/relationships/image" Target="../media/image0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0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3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4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4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2.gif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7.jpg"/><Relationship Id="rId4" Type="http://schemas.openxmlformats.org/officeDocument/2006/relationships/image" Target="../media/image55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6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3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7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9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1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subTitle"/>
          </p:nvPr>
        </p:nvSpPr>
        <p:spPr>
          <a:xfrm>
            <a:off x="1473795" y="5052544"/>
            <a:ext cx="5637009" cy="882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Vocabulary Words</a:t>
            </a:r>
          </a:p>
        </p:txBody>
      </p:sp>
      <p:sp>
        <p:nvSpPr>
          <p:cNvPr id="97" name="Shape 97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2280" lvl="0" marL="640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086"/>
              <a:buFont typeface="Trebuchet MS"/>
              <a:buChar char="•"/>
            </a:pPr>
            <a:r>
              <a:rPr b="1" baseline="0" i="0" lang="en-US" sz="5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Steal Away Home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981325" y="4372167"/>
            <a:ext cx="78217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5:  “The Night of the Living Bones”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533956" y="731520"/>
            <a:ext cx="6706787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pact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an agreement or understanding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Dana’s parents made a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pact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to let Dana keep the secret journal until July 1.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7575" y="160800"/>
            <a:ext cx="2165483" cy="2431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981325" y="4372167"/>
            <a:ext cx="78217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5:  “The Night of the Living Bones”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533956" y="731520"/>
            <a:ext cx="6706787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solemn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very serious 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Dana had to giver her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solemn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word that she would reveal the journal by July 1 if she had not solved the mystery of the skeleton.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2617" y="369001"/>
            <a:ext cx="1860444" cy="2483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6:  “The Free-State Hotel”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533956" y="731520"/>
            <a:ext cx="6706799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haggling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to bargain or argue in a petty 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manner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Pa came home to Lawrence, Kansas, and told of how he and others had months of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haggling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over how to write the new state constitution for Kansas.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950" y="395525"/>
            <a:ext cx="3345975" cy="254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6:  “The Free-State Hotel”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533956" y="731520"/>
            <a:ext cx="6706799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brusquely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an abrupt or rough manner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Pa spoke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brusquely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when speaking of the problems of creating a new state constitution for Kansas.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150" y="152400"/>
            <a:ext cx="2543425" cy="265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7:  “No Nancy Drews”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533956" y="731520"/>
            <a:ext cx="6706799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bamboozled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to deceive or get the better of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someone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Dana’s parents knew that Dana and Ahn had </a:t>
            </a:r>
            <a:r>
              <a:rPr b="1" baseline="0" i="1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bamboozled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them when Dana and Ahn tried to sneak back to Dana’s bedroom.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0900" y="286550"/>
            <a:ext cx="2438400" cy="31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7:  “No Nancy Drews”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533956" y="731520"/>
            <a:ext cx="6706799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pallet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 mattress or bed made of straw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Ma made a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pallet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for the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elderly runaway slave who visited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her home in the middle of the night.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325" y="401825"/>
            <a:ext cx="2852600" cy="21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8:  “You Ain’t Seen Nothin’ Yet!”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533956" y="731520"/>
            <a:ext cx="6706799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provoke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to anger or enrage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When James was walking home from school, his friends, Jeremy and Will, began to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provoke</a:t>
            </a:r>
            <a:r>
              <a:rPr b="1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him when they were boxing at his ears and shoulders.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200" y="269775"/>
            <a:ext cx="3982725" cy="22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8:  “You Ain’t Seen Nothin’ Yet!”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533956" y="731520"/>
            <a:ext cx="6706799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diversion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 distraction from another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event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As soon as James saw the crowd of men on Mount Oread, he used the crowd as a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diversion</a:t>
            </a:r>
            <a:r>
              <a:rPr b="0" baseline="0" i="1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to stop his friends from teasing him about Bethany.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200" y="85325"/>
            <a:ext cx="3495798" cy="23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9:  “Edmund Wolcott’s Castle”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533956" y="731520"/>
            <a:ext cx="6706799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monstrosity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something that is 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huge beyond belief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Dana thought the Wolcott Castle was a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monstrosity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150" y="99375"/>
            <a:ext cx="4046848" cy="303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9:  “Edmund Wolcott’s Castle”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533956" y="731520"/>
            <a:ext cx="6706799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undecodable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 language, written or oral,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that cannot be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understood by others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Dana’s parents had an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undecodable</a:t>
            </a:r>
            <a:r>
              <a:rPr b="0" baseline="0" i="1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way to communicate between themselves.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6300" y="240775"/>
            <a:ext cx="3577450" cy="228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1: “Tear Down the Wall”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1143000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3040" lvl="1" marL="54864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Specimens</a:t>
            </a:r>
          </a:p>
          <a:p>
            <a:pPr indent="-10159" lvl="1" marL="365760" marR="0" rtl="0" algn="l">
              <a:lnSpc>
                <a:spcPct val="100000"/>
              </a:lnSpc>
              <a:spcBef>
                <a:spcPts val="4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an individual item that represents </a:t>
            </a:r>
          </a:p>
          <a:p>
            <a:pPr indent="-10159" lvl="1" marL="365760" marR="0" rtl="0" algn="l">
              <a:lnSpc>
                <a:spcPct val="100000"/>
              </a:lnSpc>
              <a:spcBef>
                <a:spcPts val="4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 whole.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0159" lvl="1" marL="365760" marR="0" rtl="0" algn="l">
              <a:lnSpc>
                <a:spcPct val="100000"/>
              </a:lnSpc>
              <a:spcBef>
                <a:spcPts val="4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4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</a:t>
            </a: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:  The frog </a:t>
            </a:r>
            <a:r>
              <a:rPr b="1" baseline="0" i="1" lang="en-US" sz="24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specimens</a:t>
            </a: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indent="-10159" lvl="1" marL="365760" marR="0" rtl="0" algn="l">
              <a:lnSpc>
                <a:spcPct val="100000"/>
              </a:lnSpc>
              <a:spcBef>
                <a:spcPts val="4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were used to study the life-cycle of the frog.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4757" y="550837"/>
            <a:ext cx="2324100" cy="34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10:  “Thirty Cannonballs”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533956" y="731520"/>
            <a:ext cx="6706799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ransacked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to have been searched 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thoroughly and vigorously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The U.S. Marshal’s posse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ransacked</a:t>
            </a:r>
            <a:r>
              <a:rPr b="0" baseline="0" i="1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Free State Hotel.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625" y="81700"/>
            <a:ext cx="3559949" cy="266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10:  “Thirty Cannonballs”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533956" y="731520"/>
            <a:ext cx="6706799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pulverizing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act of pounding to 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completely crush something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Pa’s boots were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pulverizing</a:t>
            </a:r>
            <a:r>
              <a:rPr b="0" baseline="0" i="1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clods of dirt in the road as he approached the town.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5425" y="93925"/>
            <a:ext cx="3421025" cy="25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11:  “The Sack of Lawrence”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533956" y="731520"/>
            <a:ext cx="6706799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spontaneously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to act on something quickly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and decisively without thinking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beforehand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Dana’s friends wanted to know if her house had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spontaneously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rebuilt itself.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200" y="381000"/>
            <a:ext cx="3454400" cy="23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5486400" y="2895600"/>
            <a:ext cx="312419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students had to </a:t>
            </a:r>
            <a:r>
              <a:rPr b="1" baseline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spontaneously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discuss the First Battle of Bull Run.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11:  “The Sack of Lawrence”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533400" y="731520"/>
            <a:ext cx="6707355" cy="3459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regenerated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to have reformed a broken 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piece or part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Dana’s friends laughed about the possibility of her her house having been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regenerated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5791200" y="2514600"/>
            <a:ext cx="312419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flatworm has </a:t>
            </a:r>
            <a:r>
              <a:rPr b="1" baseline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regenerated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its limb in 6-9 weeks.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1200" y="0"/>
            <a:ext cx="3238500" cy="2437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12:  “Follow the Drinking Gourd”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533400" y="731520"/>
            <a:ext cx="6707355" cy="3459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cadence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rhythmic flow of words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sng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sng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Lizbet Charles’s words about Henry Brown were spoken in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cadence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5791200" y="2514600"/>
            <a:ext cx="312419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Poetry can have a sense of </a:t>
            </a:r>
            <a:r>
              <a:rPr b="1" baseline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cadence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when reading each stanza.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0" y="152400"/>
            <a:ext cx="2095499" cy="229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12:  “Follow the Drinking Gourd”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533400" y="731520"/>
            <a:ext cx="6707355" cy="3459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lured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being so interested in something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that someone else is doing that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you are tempted to listen and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learn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James was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lured</a:t>
            </a:r>
            <a:r>
              <a:rPr b="0" baseline="0" i="0" lang="en-US" sz="26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into listening to Lizbet’s fascinating story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5791200" y="2743200"/>
            <a:ext cx="312419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students were </a:t>
            </a:r>
            <a:r>
              <a:rPr b="1" baseline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lured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into the exciting story of the Civil War.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52400"/>
            <a:ext cx="3047999" cy="2519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13:  “The Conductor”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533400" y="731520"/>
            <a:ext cx="6707355" cy="3611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unpardonable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not capable of being forgiven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Dana’s friend, Mike,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spoke to Mrs. Shannon while she was driving them home, which was considered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unpardonable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6019800" y="2514600"/>
            <a:ext cx="3124199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 dress codes help students avoid wearing </a:t>
            </a:r>
            <a:r>
              <a:rPr b="1" baseline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unpardonable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clothes to school.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0" y="0"/>
            <a:ext cx="1809863" cy="251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13:  “The Conductor”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533400" y="731520"/>
            <a:ext cx="6707355" cy="3611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etiquette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use of good manners in all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situations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Did Mike use good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etiquette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when he spoke to Dana’s mom while she was driving?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6019800" y="2286000"/>
            <a:ext cx="312419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Saying “Please” and “Thank you” are examples of good </a:t>
            </a:r>
            <a:r>
              <a:rPr b="1" baseline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etiquette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0" y="-9701"/>
            <a:ext cx="2285999" cy="228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</a:t>
            </a:r>
            <a:r>
              <a:rPr lang="en-US"/>
              <a:t>4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“Three </a:t>
            </a:r>
            <a:r>
              <a:rPr lang="en-US"/>
              <a:t>First Names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533400" y="731520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indignantly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/>
              <a:t>expressing strong displeasure with something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US" sz="2600"/>
              <a:t>Miss Lizbet spoke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1" lang="en-US" sz="2600" u="sng">
                <a:solidFill>
                  <a:srgbClr val="FF0000"/>
                </a:solidFill>
              </a:rPr>
              <a:t>indignantly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to James when he asked questions before listening to the entire story.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7289650" y="2784250"/>
            <a:ext cx="1796999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little girl spoke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u="sng"/>
              <a:t>indignantly</a:t>
            </a:r>
            <a:r>
              <a:rPr lang="en-US"/>
              <a:t> to her older brother when he took away her favorite toy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450" y="144900"/>
            <a:ext cx="1796999" cy="25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</a:t>
            </a:r>
            <a:r>
              <a:rPr lang="en-US"/>
              <a:t>4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“Three </a:t>
            </a:r>
            <a:r>
              <a:rPr lang="en-US"/>
              <a:t>First Names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533400" y="731520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transformed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/>
              <a:t>having changed appearance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US" sz="2600"/>
              <a:t>Lizbet told the story of Miz Ellen Craft who </a:t>
            </a:r>
            <a:r>
              <a:rPr b="1" i="1" lang="en-US" sz="2600" u="sng">
                <a:solidFill>
                  <a:srgbClr val="FF0000"/>
                </a:solidFill>
              </a:rPr>
              <a:t>transformed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herself from a traveling gentleman to a beautiful woman in order to escape slave catchers.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7240800" y="2041800"/>
            <a:ext cx="1796999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A caterpillar is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u="sng"/>
              <a:t>transformed</a:t>
            </a:r>
            <a:r>
              <a:rPr lang="en-US"/>
              <a:t> into a colorful butterfly.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425" y="0"/>
            <a:ext cx="3533224" cy="191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1:  “Tear Down the Wall”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854375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52173"/>
              <a:buFont typeface="Trebuchet MS"/>
              <a:buChar char="•"/>
            </a:pPr>
            <a:r>
              <a:rPr b="0" baseline="0" i="0" lang="en-US" sz="4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impenetrable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impossible to pass through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or enter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56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baseline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baseline="0" i="0" lang="en-US" sz="24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The forest was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6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an </a:t>
            </a:r>
            <a:r>
              <a:rPr b="1" baseline="0" i="1" lang="en-US" sz="24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impenetrable</a:t>
            </a: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area of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6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the far western region of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6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the country.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800" y="1703475"/>
            <a:ext cx="3609199" cy="24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</a:t>
            </a:r>
            <a:r>
              <a:rPr lang="en-US"/>
              <a:t>5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Uncle Mose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533400" y="731520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sullen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/>
              <a:t>gloomy silence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US" sz="2600"/>
              <a:t>Ma felt that James had become </a:t>
            </a:r>
            <a:r>
              <a:rPr b="1" i="1" lang="en-US" sz="2600" u="sng">
                <a:solidFill>
                  <a:srgbClr val="FF0000"/>
                </a:solidFill>
              </a:rPr>
              <a:t>sullen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since he had to keep secrets from Pa about Ma harboring runaway slaves.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7240800" y="2754975"/>
            <a:ext cx="1796999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young boy became </a:t>
            </a:r>
            <a:r>
              <a:rPr b="1" lang="en-US" u="sng"/>
              <a:t>sullen</a:t>
            </a:r>
            <a:r>
              <a:rPr lang="en-US"/>
              <a:t> when he found out he could not go to his friend’s house after school.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725" y="-68375"/>
            <a:ext cx="2767275" cy="27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</a:t>
            </a:r>
            <a:r>
              <a:rPr lang="en-US"/>
              <a:t>5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Uncle Mose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533400" y="731520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feigned</a:t>
            </a:r>
          </a:p>
          <a:p>
            <a:pPr indent="0" lvl="0" marL="381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/>
              <a:t>having pretended something happened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US" sz="2600"/>
              <a:t>Miz Lizbet Charles told a story about a slaver who </a:t>
            </a:r>
            <a:r>
              <a:rPr b="1" i="1" lang="en-US" sz="2600" u="sng">
                <a:solidFill>
                  <a:srgbClr val="FF0000"/>
                </a:solidFill>
              </a:rPr>
              <a:t>feigned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a seizure while he was on the auction block.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7240800" y="2615825"/>
            <a:ext cx="1796999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man </a:t>
            </a:r>
            <a:r>
              <a:rPr b="1" lang="en-US" u="sng"/>
              <a:t>feigned</a:t>
            </a:r>
            <a:r>
              <a:rPr lang="en-US"/>
              <a:t> a smile by using clothes pins.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100" y="0"/>
            <a:ext cx="2461899" cy="25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</a:t>
            </a:r>
            <a:r>
              <a:rPr lang="en-US"/>
              <a:t>6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They Never Looked Back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533400" y="731520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incorrigible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/>
              <a:t>beyond change or reform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Ma thought Pa was </a:t>
            </a:r>
            <a:r>
              <a:rPr b="1" i="1" lang="en-US" sz="2600" u="sng">
                <a:solidFill>
                  <a:srgbClr val="FF0000"/>
                </a:solidFill>
              </a:rPr>
              <a:t>incorrigible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when he continually teased her.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5170775" y="2185700"/>
            <a:ext cx="3854699" cy="58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While the other ladies were acting properly, the little girl was being </a:t>
            </a:r>
            <a:r>
              <a:rPr b="1" lang="en-US" u="sng"/>
              <a:t>incorrigible</a:t>
            </a:r>
            <a:r>
              <a:rPr lang="en-US"/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2625" y="222225"/>
            <a:ext cx="4010999" cy="196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</a:t>
            </a:r>
            <a:r>
              <a:rPr lang="en-US"/>
              <a:t>6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They Never Looked Back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533400" y="731520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warrant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/>
              <a:t>a document that gives legal reason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/>
              <a:t>for a person to be arrested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The slave catcher produced a </a:t>
            </a:r>
            <a:r>
              <a:rPr b="1" i="1" lang="en-US" sz="2600" u="sng">
                <a:solidFill>
                  <a:srgbClr val="FF0000"/>
                </a:solidFill>
              </a:rPr>
              <a:t>warrant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to show he had the authority to arrest Solomon.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5880400" y="2441525"/>
            <a:ext cx="3157500" cy="58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Police officers issue arrest </a:t>
            </a:r>
            <a:r>
              <a:rPr b="1" lang="en-US" u="sng"/>
              <a:t>warrants</a:t>
            </a:r>
            <a:r>
              <a:rPr lang="en-US"/>
              <a:t> before bringing in a suspect.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4300" y="44175"/>
            <a:ext cx="3369700" cy="229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</a:t>
            </a:r>
            <a:r>
              <a:rPr lang="en-US"/>
              <a:t>7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The View from Lizbet’s Cot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533400" y="731520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growth spurt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/>
              <a:t>a short period of time when a child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/>
              <a:t>may grows quicker than what 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/>
              <a:t>considered normal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Dana informed Jeep that Miz Lizbet was an adult and had already gone through her  </a:t>
            </a:r>
            <a:r>
              <a:rPr b="1" i="1" lang="en-US" sz="2600" u="sng">
                <a:solidFill>
                  <a:srgbClr val="FF0000"/>
                </a:solidFill>
              </a:rPr>
              <a:t>growth spurt</a:t>
            </a:r>
            <a:r>
              <a:rPr lang="en-US" sz="2600"/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5831200" y="3318787"/>
            <a:ext cx="3157500" cy="58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baby had a </a:t>
            </a:r>
            <a:r>
              <a:rPr b="1" lang="en-US" u="sng"/>
              <a:t>growth spurt</a:t>
            </a:r>
            <a:r>
              <a:rPr lang="en-US"/>
              <a:t> between doctor appointments.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7200" y="0"/>
            <a:ext cx="3403600" cy="33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</a:t>
            </a:r>
            <a:r>
              <a:rPr lang="en-US"/>
              <a:t>7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The View from Lizbet’s Cot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533400" y="731520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crouched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/>
              <a:t>to have bent close to the ground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After rolling out from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/>
              <a:t>under Lizbet’s cot, Jeep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1" i="1" lang="en-US" sz="2600" u="sng">
                <a:solidFill>
                  <a:srgbClr val="FF0000"/>
                </a:solidFill>
              </a:rPr>
              <a:t>crouched</a:t>
            </a:r>
            <a:r>
              <a:rPr i="1"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on the floor before he told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/>
              <a:t>Dana he thought Lizbet had died in that room.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5713450" y="2295529"/>
            <a:ext cx="3157500" cy="81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When practicing tornado drills, students are to be in a  </a:t>
            </a:r>
            <a:r>
              <a:rPr b="1" lang="en-US" u="sng"/>
              <a:t>crouched </a:t>
            </a:r>
            <a:r>
              <a:rPr lang="en-US"/>
              <a:t>position.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050" y="44150"/>
            <a:ext cx="3594274" cy="219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</a:t>
            </a:r>
            <a:r>
              <a:rPr lang="en-US"/>
              <a:t>8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Like a Real Son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533400" y="731520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cauldron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/>
              <a:t>a large kettle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Lizbet was boiling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/>
              <a:t>Rebecca’s sick bed linens in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/>
              <a:t>a </a:t>
            </a:r>
            <a:r>
              <a:rPr b="1" i="1" lang="en-US" sz="2600" u="sng">
                <a:solidFill>
                  <a:srgbClr val="FF0000"/>
                </a:solidFill>
              </a:rPr>
              <a:t>cauldron</a:t>
            </a:r>
            <a:r>
              <a:rPr lang="en-US" sz="2600"/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5645425" y="4029004"/>
            <a:ext cx="3157500" cy="81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There is a strange green liquid boiling in the black  </a:t>
            </a:r>
            <a:r>
              <a:rPr b="1" lang="en-US" u="sng"/>
              <a:t>cauldron</a:t>
            </a:r>
            <a:r>
              <a:rPr lang="en-US"/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Shape 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200" y="0"/>
            <a:ext cx="3581400" cy="39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</a:t>
            </a:r>
            <a:r>
              <a:rPr lang="en-US"/>
              <a:t>8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Like a Real Son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533400" y="731520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gibberish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/>
              <a:t>meaningless words that cannot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/>
              <a:t>be understood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James was studying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/>
              <a:t>Algebra, and he thought all of it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/>
              <a:t>was a bunch of </a:t>
            </a:r>
            <a:r>
              <a:rPr b="1" i="1" lang="en-US" sz="2600" u="sng">
                <a:solidFill>
                  <a:srgbClr val="FF0000"/>
                </a:solidFill>
              </a:rPr>
              <a:t>gibberish</a:t>
            </a:r>
            <a:r>
              <a:rPr lang="en-US" sz="2600"/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5773350" y="2631798"/>
            <a:ext cx="31575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Before babies speak real words that can be understood, their words sound like a whole bunch of  </a:t>
            </a:r>
            <a:r>
              <a:rPr b="1" lang="en-US" u="sng"/>
              <a:t>gibberish</a:t>
            </a:r>
            <a:r>
              <a:rPr lang="en-US"/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3025" y="44175"/>
            <a:ext cx="3773625" cy="25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</a:t>
            </a:r>
            <a:r>
              <a:rPr lang="en-US"/>
              <a:t>9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Plumb Crazy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stampede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/>
              <a:t>a sudden, uncontrollable running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/>
              <a:t>of a herd of animals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Because </a:t>
            </a:r>
            <a:r>
              <a:rPr lang="en-US" sz="2600"/>
              <a:t>James was a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/>
              <a:t>“city boy”, Jeremy teased him about being trampled in a  </a:t>
            </a:r>
            <a:r>
              <a:rPr b="1" i="1" lang="en-US" sz="2600" u="sng">
                <a:solidFill>
                  <a:srgbClr val="FF0000"/>
                </a:solidFill>
              </a:rPr>
              <a:t>stampede</a:t>
            </a:r>
            <a:r>
              <a:rPr lang="en-US" sz="2600">
                <a:solidFill>
                  <a:srgbClr val="000000"/>
                </a:solidFill>
              </a:rPr>
              <a:t> if James tried to be a cowhand who herded cattle</a:t>
            </a:r>
            <a:r>
              <a:rPr lang="en-US" sz="2600"/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3" name="Shape 373"/>
          <p:cNvSpPr txBox="1"/>
          <p:nvPr/>
        </p:nvSpPr>
        <p:spPr>
          <a:xfrm>
            <a:off x="5773350" y="2631798"/>
            <a:ext cx="31575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wild horses began to   </a:t>
            </a:r>
            <a:r>
              <a:rPr b="1" lang="en-US" u="sng"/>
              <a:t>stampede</a:t>
            </a:r>
            <a:r>
              <a:rPr lang="en-US"/>
              <a:t> when the cowboy tried to herd them into the canyon.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350" y="0"/>
            <a:ext cx="3565647" cy="267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1</a:t>
            </a:r>
            <a:r>
              <a:rPr lang="en-US"/>
              <a:t>9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Plumb Crazy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rechristen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/>
              <a:t>to give a new name to something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The Free State Hotel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/>
              <a:t>was </a:t>
            </a:r>
            <a:r>
              <a:rPr b="1" i="1" lang="en-US" sz="2600" u="sng">
                <a:solidFill>
                  <a:srgbClr val="FF0000"/>
                </a:solidFill>
              </a:rPr>
              <a:t>rechristened</a:t>
            </a:r>
            <a:r>
              <a:rPr lang="en-US" sz="2600">
                <a:solidFill>
                  <a:srgbClr val="000000"/>
                </a:solidFill>
              </a:rPr>
              <a:t> the Eldridge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>
                <a:solidFill>
                  <a:srgbClr val="000000"/>
                </a:solidFill>
              </a:rPr>
              <a:t>Hotel</a:t>
            </a:r>
            <a:r>
              <a:rPr lang="en-US" sz="2600"/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1" name="Shape 381"/>
          <p:cNvSpPr txBox="1"/>
          <p:nvPr/>
        </p:nvSpPr>
        <p:spPr>
          <a:xfrm>
            <a:off x="5596250" y="4038723"/>
            <a:ext cx="31575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Free State Hotel was burned to the ground, but it was rebuilt and  </a:t>
            </a:r>
            <a:r>
              <a:rPr b="1" lang="en-US" u="sng"/>
              <a:t>rechristened</a:t>
            </a:r>
            <a:r>
              <a:rPr lang="en-US"/>
              <a:t> the Eldridge Hotel.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6925" y="73675"/>
            <a:ext cx="2933849" cy="216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9525" y="2120250"/>
            <a:ext cx="2751324" cy="191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981325" y="4372167"/>
            <a:ext cx="78217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2:  “No Names”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551318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hospitable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4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friendly and welcoming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4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to strangers and guests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4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4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</a:t>
            </a: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:  James’s mother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4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was </a:t>
            </a:r>
            <a:r>
              <a:rPr b="1" baseline="0" i="1" lang="en-US" sz="24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hospitable</a:t>
            </a: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to the fugitive slave family.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0701" y="552633"/>
            <a:ext cx="4114397" cy="2578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20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Tornado!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dungeon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/>
              <a:t>a strong, dark room located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/>
              <a:t>underground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During the tornado,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/>
              <a:t>Dana had to hided in the basement,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/>
              <a:t>which she considered a </a:t>
            </a:r>
            <a:r>
              <a:rPr b="1" i="1" lang="en-US" sz="2600" u="sng">
                <a:solidFill>
                  <a:srgbClr val="FF0000"/>
                </a:solidFill>
              </a:rPr>
              <a:t>dungeon</a:t>
            </a:r>
            <a:r>
              <a:rPr lang="en-US" sz="2600"/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0" name="Shape 390"/>
          <p:cNvSpPr txBox="1"/>
          <p:nvPr/>
        </p:nvSpPr>
        <p:spPr>
          <a:xfrm>
            <a:off x="5645425" y="2943548"/>
            <a:ext cx="31575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In Medieval times, a </a:t>
            </a:r>
            <a:r>
              <a:rPr b="1" lang="en-US" u="sng"/>
              <a:t>dungeon</a:t>
            </a:r>
            <a:r>
              <a:rPr lang="en-US"/>
              <a:t> was used to hold prisoners.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8175" y="63850"/>
            <a:ext cx="4251075" cy="287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20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Tornado!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ricochet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motion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object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bouncing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or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times from the surface over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which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 is passing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The rain pellets fell and began to </a:t>
            </a:r>
            <a:r>
              <a:rPr b="1" i="1" lang="en-US" sz="2600" u="sng">
                <a:solidFill>
                  <a:srgbClr val="FF0000"/>
                </a:solidFill>
              </a:rPr>
              <a:t>ricochet</a:t>
            </a:r>
            <a:r>
              <a:rPr lang="en-US" sz="2600">
                <a:solidFill>
                  <a:srgbClr val="000000"/>
                </a:solidFill>
              </a:rPr>
              <a:t> off the hoods of cars</a:t>
            </a:r>
            <a:r>
              <a:rPr lang="en-US" sz="2600"/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7250650" y="2881500"/>
            <a:ext cx="16113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rain began to  </a:t>
            </a:r>
            <a:r>
              <a:rPr b="1" lang="en-US" u="sng"/>
              <a:t>ricochet</a:t>
            </a:r>
            <a:r>
              <a:rPr lang="en-US"/>
              <a:t> off the pavement.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Shape 3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5850" y="93375"/>
            <a:ext cx="2549025" cy="254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21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Wild Indigo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cholera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 acute infectious disease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An epidemic</a:t>
            </a:r>
            <a:r>
              <a:rPr lang="en-US" sz="2600"/>
              <a:t> of </a:t>
            </a:r>
            <a:r>
              <a:rPr b="1" i="1" lang="en-US" sz="2600" u="sng">
                <a:solidFill>
                  <a:srgbClr val="FF0000"/>
                </a:solidFill>
              </a:rPr>
              <a:t>cholera</a:t>
            </a:r>
            <a:r>
              <a:rPr lang="en-US" sz="2600">
                <a:solidFill>
                  <a:srgbClr val="000000"/>
                </a:solidFill>
              </a:rPr>
              <a:t> killed many people in the town of Lawrence.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7250650" y="2881500"/>
            <a:ext cx="16113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-US" u="sng"/>
              <a:t>Cholera</a:t>
            </a:r>
            <a:r>
              <a:rPr lang="en-US"/>
              <a:t> can be still found today in third world countries.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Shape 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0900" y="80825"/>
            <a:ext cx="3843099" cy="27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21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Wild Indigo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quinine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liquid that is used in medicine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to treat diseases, especially malaria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Dr. Olney believed the </a:t>
            </a:r>
            <a:r>
              <a:rPr b="1" i="1" lang="en-US" sz="2600" u="sng">
                <a:solidFill>
                  <a:srgbClr val="FF0000"/>
                </a:solidFill>
              </a:rPr>
              <a:t>quinine</a:t>
            </a:r>
            <a:r>
              <a:rPr lang="en-US" sz="2600">
                <a:solidFill>
                  <a:srgbClr val="000000"/>
                </a:solidFill>
              </a:rPr>
              <a:t> cured Rebecca of her fever, while Miz Lizbet believed it was the wild indigo root.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4" name="Shape 414"/>
          <p:cNvSpPr txBox="1"/>
          <p:nvPr/>
        </p:nvSpPr>
        <p:spPr>
          <a:xfrm>
            <a:off x="7250650" y="2638100"/>
            <a:ext cx="16113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-US" u="sng"/>
              <a:t>Quinine</a:t>
            </a:r>
            <a:r>
              <a:rPr lang="en-US"/>
              <a:t> is a liquid sulfate used to treat malaria and other infectious diseases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Shape 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0650" y="109475"/>
            <a:ext cx="1214424" cy="241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22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Hush Puppies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pigsty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slang word for a place that is extremely messy;  like living in a pigpen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Jeep did some research on Lawrence back in 1856 and found that the conditions of the town were like a </a:t>
            </a:r>
            <a:r>
              <a:rPr b="1" i="1" lang="en-US" sz="2600" u="sng">
                <a:solidFill>
                  <a:srgbClr val="FF0000"/>
                </a:solidFill>
              </a:rPr>
              <a:t>pigsty </a:t>
            </a:r>
            <a:r>
              <a:rPr lang="en-US" sz="2600">
                <a:solidFill>
                  <a:srgbClr val="000000"/>
                </a:solidFill>
              </a:rPr>
              <a:t>and that is why the typhoid fever spread rapidly.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x="7250650" y="2638100"/>
            <a:ext cx="16113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room above is a </a:t>
            </a:r>
            <a:r>
              <a:rPr b="1" lang="en-US"/>
              <a:t>pigsty!</a:t>
            </a:r>
            <a:r>
              <a:rPr lang="en-US"/>
              <a:t> i</a:t>
            </a:r>
          </a:p>
        </p:txBody>
      </p:sp>
      <p:pic>
        <p:nvPicPr>
          <p:cNvPr id="423" name="Shape 4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5025" y="252625"/>
            <a:ext cx="2066924" cy="206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22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Hush Puppies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banished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having been sent away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Dana’s friends, Calvin and Luther, were </a:t>
            </a:r>
            <a:r>
              <a:rPr b="1" i="1" lang="en-US" sz="2600" u="sng">
                <a:solidFill>
                  <a:srgbClr val="FF0000"/>
                </a:solidFill>
              </a:rPr>
              <a:t>banished</a:t>
            </a:r>
            <a:r>
              <a:rPr b="1" i="1"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to another table, where they proceeded to dump salt and pepper on that table.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0" name="Shape 430"/>
          <p:cNvSpPr txBox="1"/>
          <p:nvPr/>
        </p:nvSpPr>
        <p:spPr>
          <a:xfrm>
            <a:off x="6311200" y="2638100"/>
            <a:ext cx="2550599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boy was </a:t>
            </a:r>
            <a:r>
              <a:rPr b="1" lang="en-US" u="sng"/>
              <a:t>banished</a:t>
            </a:r>
            <a:r>
              <a:rPr lang="en-US"/>
              <a:t> from the group because he was being a bully.</a:t>
            </a:r>
          </a:p>
        </p:txBody>
      </p:sp>
      <p:pic>
        <p:nvPicPr>
          <p:cNvPr id="431" name="Shape 4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950" y="231674"/>
            <a:ext cx="3503450" cy="2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23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Will’s Quest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holster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carrying case for a firearm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Will pulled his gun out of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>
                <a:solidFill>
                  <a:srgbClr val="000000"/>
                </a:solidFill>
              </a:rPr>
              <a:t>the </a:t>
            </a:r>
            <a:r>
              <a:rPr b="1" i="1" lang="en-US" sz="2600" u="sng">
                <a:solidFill>
                  <a:srgbClr val="FF0000"/>
                </a:solidFill>
              </a:rPr>
              <a:t>holster</a:t>
            </a:r>
            <a:r>
              <a:rPr b="1" i="1"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and twirled it around.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6311200" y="2638100"/>
            <a:ext cx="2550599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Cowboys wore their guns and </a:t>
            </a:r>
            <a:r>
              <a:rPr b="1" lang="en-US" u="sng"/>
              <a:t>holsters</a:t>
            </a:r>
            <a:r>
              <a:rPr lang="en-US"/>
              <a:t> on their sides during the Cattle Trail era.</a:t>
            </a:r>
          </a:p>
        </p:txBody>
      </p:sp>
      <p:pic>
        <p:nvPicPr>
          <p:cNvPr id="43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150" y="110075"/>
            <a:ext cx="3016649" cy="23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23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Will’s Quest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barbarian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 uncivilized person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Pa disagreed with the way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lang="en-US" sz="2600">
                <a:solidFill>
                  <a:srgbClr val="000000"/>
                </a:solidFill>
              </a:rPr>
              <a:t>John Brown believed slavery should be abolished, so he called John Brown a </a:t>
            </a:r>
            <a:r>
              <a:rPr b="1" i="1" lang="en-US" sz="2600" u="sng">
                <a:solidFill>
                  <a:srgbClr val="FF0000"/>
                </a:solidFill>
              </a:rPr>
              <a:t>barbarian</a:t>
            </a:r>
            <a:r>
              <a:rPr lang="en-US" sz="2600">
                <a:solidFill>
                  <a:srgbClr val="000000"/>
                </a:solidFill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6" name="Shape 446"/>
          <p:cNvSpPr txBox="1"/>
          <p:nvPr/>
        </p:nvSpPr>
        <p:spPr>
          <a:xfrm>
            <a:off x="6311200" y="2638100"/>
            <a:ext cx="2550599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John Brown looks like a </a:t>
            </a:r>
            <a:r>
              <a:rPr b="1" lang="en-US" u="sng"/>
              <a:t>barbarian</a:t>
            </a:r>
            <a:r>
              <a:rPr lang="en-US"/>
              <a:t> in this picture.</a:t>
            </a:r>
          </a:p>
        </p:txBody>
      </p:sp>
      <p:pic>
        <p:nvPicPr>
          <p:cNvPr id="447" name="Shape 4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775" y="0"/>
            <a:ext cx="3990223" cy="250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24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I’m Melting!  I’m Melting!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unscrupulous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not having the mind to do the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right thing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Pa helped Solomon get free from the </a:t>
            </a:r>
            <a:r>
              <a:rPr b="1" i="1" lang="en-US" sz="2600" u="sng">
                <a:solidFill>
                  <a:srgbClr val="FF0000"/>
                </a:solidFill>
              </a:rPr>
              <a:t>unscrupulous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man in Missouri who claimed Solomon was his slave.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4" name="Shape 454"/>
          <p:cNvSpPr txBox="1"/>
          <p:nvPr/>
        </p:nvSpPr>
        <p:spPr>
          <a:xfrm>
            <a:off x="6311200" y="2638100"/>
            <a:ext cx="2550599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</a:t>
            </a:r>
            <a:r>
              <a:rPr b="1" lang="en-US" u="sng"/>
              <a:t>unscrupulous</a:t>
            </a:r>
            <a:r>
              <a:rPr lang="en-US"/>
              <a:t> man stole money from unsuspecting people.</a:t>
            </a:r>
          </a:p>
        </p:txBody>
      </p:sp>
      <p:pic>
        <p:nvPicPr>
          <p:cNvPr id="455" name="Shape 4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1200" y="0"/>
            <a:ext cx="2192474" cy="26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24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I’m Melting!  I’m Melting!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historian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 expert in history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Dana’s dad was an </a:t>
            </a:r>
            <a:r>
              <a:rPr b="1" i="1" lang="en-US" sz="2600" u="sng">
                <a:solidFill>
                  <a:srgbClr val="FF0000"/>
                </a:solidFill>
              </a:rPr>
              <a:t>historian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and loved to read and study about past times.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2" name="Shape 462"/>
          <p:cNvSpPr txBox="1"/>
          <p:nvPr/>
        </p:nvSpPr>
        <p:spPr>
          <a:xfrm>
            <a:off x="5414675" y="2381925"/>
            <a:ext cx="33882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An </a:t>
            </a:r>
            <a:r>
              <a:rPr b="1" lang="en-US" u="sng"/>
              <a:t>historian</a:t>
            </a:r>
            <a:r>
              <a:rPr lang="en-US"/>
              <a:t> studies people and times of the past..</a:t>
            </a:r>
          </a:p>
        </p:txBody>
      </p:sp>
      <p:pic>
        <p:nvPicPr>
          <p:cNvPr id="463" name="Shape 4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1900" y="203524"/>
            <a:ext cx="3271025" cy="21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981325" y="4372167"/>
            <a:ext cx="78217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2:  </a:t>
            </a:r>
            <a:b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“No Names”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839944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40000"/>
              <a:buFont typeface="Trebuchet MS"/>
              <a:buChar char="•"/>
            </a:pPr>
            <a:r>
              <a:rPr b="0" baseline="0" i="0" lang="en-US" sz="5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harbor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4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to give shelter or protection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4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2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The kind man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4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used his home to </a:t>
            </a:r>
            <a:r>
              <a:rPr b="1" baseline="0" i="1" lang="en-US" sz="22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harbor</a:t>
            </a:r>
            <a:r>
              <a:rPr b="0" baseline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4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runaway slaves on their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4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way to freedom.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685" y="622466"/>
            <a:ext cx="3950374" cy="314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4237" y="4026053"/>
            <a:ext cx="3289300" cy="24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25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All Alone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sidled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to move sideways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Rebeccas was scared when Marshal Fain came to their home, so she </a:t>
            </a:r>
            <a:r>
              <a:rPr b="1" i="1" lang="en-US" sz="2600" u="sng">
                <a:solidFill>
                  <a:srgbClr val="FF0000"/>
                </a:solidFill>
              </a:rPr>
              <a:t>sidled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over to James for protection.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0" name="Shape 470"/>
          <p:cNvSpPr txBox="1"/>
          <p:nvPr/>
        </p:nvSpPr>
        <p:spPr>
          <a:xfrm>
            <a:off x="6889350" y="2782800"/>
            <a:ext cx="21480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Piglet </a:t>
            </a:r>
            <a:r>
              <a:rPr b="1" lang="en-US" u="sng"/>
              <a:t>sidled</a:t>
            </a:r>
            <a:r>
              <a:rPr lang="en-US"/>
              <a:t> up behind Winnie the Pooh.</a:t>
            </a:r>
          </a:p>
        </p:txBody>
      </p:sp>
      <p:pic>
        <p:nvPicPr>
          <p:cNvPr id="471" name="Shape 4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4600" y="95125"/>
            <a:ext cx="2565974" cy="262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25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All Alone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loomed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to appear in a large form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Marshal Fein </a:t>
            </a:r>
            <a:r>
              <a:rPr b="1" i="1" lang="en-US" sz="2600" u="sng">
                <a:solidFill>
                  <a:srgbClr val="FF0000"/>
                </a:solidFill>
              </a:rPr>
              <a:t>loomed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in the doorway of the Weaver home.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x="4904725" y="2782800"/>
            <a:ext cx="41325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dark clouds </a:t>
            </a:r>
            <a:r>
              <a:rPr b="1" lang="en-US" u="sng"/>
              <a:t>loomed</a:t>
            </a:r>
            <a:r>
              <a:rPr lang="en-US"/>
              <a:t> over the city..</a:t>
            </a:r>
          </a:p>
        </p:txBody>
      </p:sp>
      <p:pic>
        <p:nvPicPr>
          <p:cNvPr id="479" name="Shape 4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725" y="0"/>
            <a:ext cx="4233625" cy="268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26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Hog Slaughter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gangrene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death of soft tissue on the body due to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lack of circulation.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When Miz Lizbet arrived at the Weaver home, James noticed she had  </a:t>
            </a:r>
            <a:r>
              <a:rPr b="1" i="1" lang="en-US" sz="2600" u="sng">
                <a:solidFill>
                  <a:srgbClr val="FF0000"/>
                </a:solidFill>
              </a:rPr>
              <a:t>gangrene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when she removed her shoes.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6" name="Shape 486"/>
          <p:cNvSpPr txBox="1"/>
          <p:nvPr/>
        </p:nvSpPr>
        <p:spPr>
          <a:xfrm>
            <a:off x="6725925" y="2275250"/>
            <a:ext cx="2311199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-US" u="sng"/>
              <a:t>Gangrene</a:t>
            </a:r>
            <a:r>
              <a:rPr lang="en-US"/>
              <a:t> is caused by lack of circulation to the extremities.</a:t>
            </a:r>
          </a:p>
        </p:txBody>
      </p:sp>
      <p:pic>
        <p:nvPicPr>
          <p:cNvPr id="487" name="Shape 4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350" y="131625"/>
            <a:ext cx="1354525" cy="207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26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Hog Slaughter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493" name="Shape 493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fetched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to go get and bring back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James ran and </a:t>
            </a:r>
            <a:r>
              <a:rPr b="1" i="1" lang="en-US" sz="2600" u="sng">
                <a:solidFill>
                  <a:srgbClr val="FF0000"/>
                </a:solidFill>
              </a:rPr>
              <a:t>fetched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Miz Lizbet some hot water.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6725925" y="2275250"/>
            <a:ext cx="2311199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black lab </a:t>
            </a:r>
            <a:r>
              <a:rPr b="1" lang="en-US" u="sng"/>
              <a:t>fetched</a:t>
            </a:r>
            <a:r>
              <a:rPr lang="en-US"/>
              <a:t> the yellow tennis ball after his master threw it in the backyard.</a:t>
            </a:r>
          </a:p>
        </p:txBody>
      </p:sp>
      <p:pic>
        <p:nvPicPr>
          <p:cNvPr id="495" name="Shape 4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7299" y="-67875"/>
            <a:ext cx="2987952" cy="22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27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The Funeral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preservation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to keep from decay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Dr. Baxi was able to determine the year of Miz Lizbet’s death by the degree of </a:t>
            </a:r>
            <a:r>
              <a:rPr b="1" i="1" lang="en-US" sz="2600" u="sng">
                <a:solidFill>
                  <a:srgbClr val="FF0000"/>
                </a:solidFill>
              </a:rPr>
              <a:t>preservation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of her body.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2" name="Shape 502"/>
          <p:cNvSpPr txBox="1"/>
          <p:nvPr/>
        </p:nvSpPr>
        <p:spPr>
          <a:xfrm>
            <a:off x="6670325" y="2070550"/>
            <a:ext cx="2311199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</a:t>
            </a:r>
            <a:r>
              <a:rPr b="1" lang="en-US" u="sng"/>
              <a:t>preservation</a:t>
            </a:r>
            <a:r>
              <a:rPr lang="en-US"/>
              <a:t> of very old documents takes tremendous care.</a:t>
            </a:r>
          </a:p>
        </p:txBody>
      </p:sp>
      <p:pic>
        <p:nvPicPr>
          <p:cNvPr id="503" name="Shape 5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8000" y="92174"/>
            <a:ext cx="2519125" cy="1931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27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The Funeral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509" name="Shape 509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surmise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to think or infer without real evidence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Dr. Baxi </a:t>
            </a:r>
            <a:r>
              <a:rPr b="1" i="1" lang="en-US" sz="2600" u="sng">
                <a:solidFill>
                  <a:srgbClr val="FF0000"/>
                </a:solidFill>
              </a:rPr>
              <a:t>surmised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Miz Lizbet’s body was well-preserved due to the cold winter of 1856.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0" name="Shape 510"/>
          <p:cNvSpPr txBox="1"/>
          <p:nvPr/>
        </p:nvSpPr>
        <p:spPr>
          <a:xfrm>
            <a:off x="6670325" y="2533925"/>
            <a:ext cx="2311199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To </a:t>
            </a:r>
            <a:r>
              <a:rPr b="1" lang="en-US" u="sng"/>
              <a:t>surmise,</a:t>
            </a:r>
            <a:r>
              <a:rPr lang="en-US"/>
              <a:t> you need to put on your thinking cap to come to a conclusion.</a:t>
            </a:r>
          </a:p>
        </p:txBody>
      </p:sp>
      <p:pic>
        <p:nvPicPr>
          <p:cNvPr id="511" name="Shape 5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4725" y="138500"/>
            <a:ext cx="2005125" cy="23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28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The Return of Marshal Fain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517" name="Shape 517"/>
          <p:cNvSpPr txBox="1"/>
          <p:nvPr>
            <p:ph idx="1" type="body"/>
          </p:nvPr>
        </p:nvSpPr>
        <p:spPr>
          <a:xfrm>
            <a:off x="543250" y="76104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pewter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plate or kitchen utensils made from the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alloy of pewter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James stirred the liquid in the boiling pot with Ma’s </a:t>
            </a:r>
            <a:r>
              <a:rPr b="1" i="1" lang="en-US" sz="2600" u="sng">
                <a:solidFill>
                  <a:srgbClr val="FF0000"/>
                </a:solidFill>
              </a:rPr>
              <a:t>pewter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ladle.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8" name="Shape 518"/>
          <p:cNvSpPr txBox="1"/>
          <p:nvPr/>
        </p:nvSpPr>
        <p:spPr>
          <a:xfrm>
            <a:off x="6642525" y="2265150"/>
            <a:ext cx="2311199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-US" u="sng"/>
              <a:t>Pewter</a:t>
            </a:r>
            <a:r>
              <a:rPr lang="en-US"/>
              <a:t> kitchen utensils were very common during the mid-1800’s.</a:t>
            </a:r>
          </a:p>
        </p:txBody>
      </p:sp>
      <p:pic>
        <p:nvPicPr>
          <p:cNvPr id="519" name="Shape 5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3925" y="123525"/>
            <a:ext cx="1600075" cy="11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Shape 5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8000" y="55075"/>
            <a:ext cx="1722400" cy="21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28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The Return of Marshal Fain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x="441300" y="31619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doilies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small,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ornamental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mat, </a:t>
            </a: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embroidery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Marshal Fain became suspicious there was a Negro woman at the Weaver’s house because there were </a:t>
            </a:r>
            <a:r>
              <a:rPr b="1" i="1" lang="en-US" sz="2600" u="sng">
                <a:solidFill>
                  <a:srgbClr val="FF0000"/>
                </a:solidFill>
              </a:rPr>
              <a:t>doilies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on the table while Ma was gone to Boston.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7" name="Shape 527"/>
          <p:cNvSpPr txBox="1"/>
          <p:nvPr/>
        </p:nvSpPr>
        <p:spPr>
          <a:xfrm>
            <a:off x="6642525" y="2265150"/>
            <a:ext cx="2311199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-US" u="sng"/>
              <a:t>Doilies</a:t>
            </a:r>
            <a:r>
              <a:rPr lang="en-US"/>
              <a:t> can be used to decorate tables.</a:t>
            </a:r>
          </a:p>
        </p:txBody>
      </p:sp>
      <p:pic>
        <p:nvPicPr>
          <p:cNvPr id="528" name="Shape 5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4027" y="71075"/>
            <a:ext cx="2960199" cy="219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29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Up to the Tower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x="441300" y="31619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unraveling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free from complication or mystery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Dr. </a:t>
            </a:r>
            <a:r>
              <a:rPr lang="en-US" sz="2600"/>
              <a:t>Baxi felt the journal was not useful in closing the case of Miz Lizbet and how she died.  He felt there were still </a:t>
            </a:r>
            <a:r>
              <a:rPr b="1" i="1" lang="en-US" sz="2600" u="sng">
                <a:solidFill>
                  <a:srgbClr val="FF0000"/>
                </a:solidFill>
              </a:rPr>
              <a:t>unraveling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ends.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5" name="Shape 535"/>
          <p:cNvSpPr txBox="1"/>
          <p:nvPr/>
        </p:nvSpPr>
        <p:spPr>
          <a:xfrm>
            <a:off x="7060025" y="1939475"/>
            <a:ext cx="19401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  mystery of Miz Lizbet’s death was </a:t>
            </a:r>
            <a:r>
              <a:rPr b="1" lang="en-US" u="sng"/>
              <a:t>unraveling</a:t>
            </a:r>
            <a:r>
              <a:rPr lang="en-US"/>
              <a:t>.</a:t>
            </a:r>
          </a:p>
        </p:txBody>
      </p:sp>
      <p:pic>
        <p:nvPicPr>
          <p:cNvPr id="536" name="Shape 5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8700" y="0"/>
            <a:ext cx="1995300" cy="188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29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Up to the Tower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542" name="Shape 542"/>
          <p:cNvSpPr txBox="1"/>
          <p:nvPr>
            <p:ph idx="1" type="body"/>
          </p:nvPr>
        </p:nvSpPr>
        <p:spPr>
          <a:xfrm>
            <a:off x="441300" y="31619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leverage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exert power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Dana had a hard time gaining </a:t>
            </a:r>
            <a:r>
              <a:rPr b="1" i="1" lang="en-US" sz="2600" u="sng">
                <a:solidFill>
                  <a:srgbClr val="FF0000"/>
                </a:solidFill>
              </a:rPr>
              <a:t>leverage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in order to save Jeep when he fell through the floor.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3" name="Shape 543"/>
          <p:cNvSpPr txBox="1"/>
          <p:nvPr/>
        </p:nvSpPr>
        <p:spPr>
          <a:xfrm>
            <a:off x="6862825" y="2237250"/>
            <a:ext cx="19401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rescuers gained </a:t>
            </a:r>
            <a:r>
              <a:rPr b="1" lang="en-US" u="sng"/>
              <a:t>leverage</a:t>
            </a:r>
            <a:r>
              <a:rPr lang="en-US"/>
              <a:t> on the dog by placing straps around his body.</a:t>
            </a:r>
          </a:p>
        </p:txBody>
      </p:sp>
      <p:pic>
        <p:nvPicPr>
          <p:cNvPr id="544" name="Shape 5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7050" y="83750"/>
            <a:ext cx="3156798" cy="209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981325" y="4372167"/>
            <a:ext cx="78217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3:  “Identity Unknown”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505093" y="731520"/>
            <a:ext cx="6735649" cy="364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229444"/>
              <a:buFont typeface="Trebuchet MS"/>
              <a:buChar char="•"/>
            </a:pPr>
            <a:r>
              <a:rPr b="0" baseline="0" i="0" lang="en-US" sz="29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coroner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6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18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 government official who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6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18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Investigates a human’s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6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18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death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76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1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Dana’s mom knew the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76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1" baseline="0" i="1" lang="en-US" sz="21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coroner</a:t>
            </a:r>
            <a:r>
              <a:rPr b="0" baseline="0" i="0" lang="en-US" sz="2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who was trying to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76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determine the cause of death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76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of the discovered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76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skeleton.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432" y="731520"/>
            <a:ext cx="4218962" cy="316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30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Amen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550" name="Shape 550"/>
          <p:cNvSpPr txBox="1"/>
          <p:nvPr>
            <p:ph idx="1" type="body"/>
          </p:nvPr>
        </p:nvSpPr>
        <p:spPr>
          <a:xfrm>
            <a:off x="441300" y="31619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clunked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sound of an object hitting a hard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Because Miz Lizbet was sick with fever and extremely restless, her cot  </a:t>
            </a:r>
            <a:r>
              <a:rPr b="1" i="1" lang="en-US" sz="2600" u="sng">
                <a:solidFill>
                  <a:srgbClr val="FF0000"/>
                </a:solidFill>
              </a:rPr>
              <a:t>clunked</a:t>
            </a:r>
            <a:r>
              <a:rPr lang="en-US" sz="26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on the floor as she moved about.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26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1" name="Shape 551"/>
          <p:cNvSpPr txBox="1"/>
          <p:nvPr/>
        </p:nvSpPr>
        <p:spPr>
          <a:xfrm>
            <a:off x="6862825" y="2237250"/>
            <a:ext cx="19401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old and rusty car </a:t>
            </a:r>
            <a:r>
              <a:rPr b="1" lang="en-US" u="sng"/>
              <a:t>clunked</a:t>
            </a:r>
            <a:r>
              <a:rPr lang="en-US"/>
              <a:t> along the road.</a:t>
            </a:r>
          </a:p>
        </p:txBody>
      </p:sp>
      <p:pic>
        <p:nvPicPr>
          <p:cNvPr id="552" name="Shape 5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247" y="0"/>
            <a:ext cx="2884800" cy="216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30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Amen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558" name="Shape 558"/>
          <p:cNvSpPr txBox="1"/>
          <p:nvPr>
            <p:ph idx="1" type="body"/>
          </p:nvPr>
        </p:nvSpPr>
        <p:spPr>
          <a:xfrm>
            <a:off x="441300" y="31619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bondage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act of slavery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Miz Lizbet had helped many slaves escape the chains of </a:t>
            </a:r>
            <a:r>
              <a:rPr b="1" i="1" lang="en-US" sz="2600" u="sng">
                <a:solidFill>
                  <a:srgbClr val="FF0000"/>
                </a:solidFill>
              </a:rPr>
              <a:t>bondage</a:t>
            </a:r>
            <a:r>
              <a:rPr lang="en-US" sz="2600">
                <a:solidFill>
                  <a:srgbClr val="000000"/>
                </a:solidFill>
              </a:rPr>
              <a:t> when she helped them find their way North</a:t>
            </a:r>
            <a:r>
              <a:rPr b="1" i="1" lang="en-US" sz="2600">
                <a:solidFill>
                  <a:srgbClr val="000000"/>
                </a:solidFill>
              </a:rPr>
              <a:t>.</a:t>
            </a:r>
            <a:r>
              <a:rPr lang="en-US" sz="26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6984537" y="2618775"/>
            <a:ext cx="19401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man is asking to be free from the </a:t>
            </a:r>
            <a:r>
              <a:rPr b="1" lang="en-US" u="sng"/>
              <a:t>bondage</a:t>
            </a:r>
            <a:r>
              <a:rPr lang="en-US"/>
              <a:t> of slavery.</a:t>
            </a:r>
          </a:p>
        </p:txBody>
      </p:sp>
      <p:pic>
        <p:nvPicPr>
          <p:cNvPr id="560" name="Shape 5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825" y="50050"/>
            <a:ext cx="2183525" cy="236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31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Written in Stone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566" name="Shape 566"/>
          <p:cNvSpPr txBox="1"/>
          <p:nvPr>
            <p:ph idx="1" type="body"/>
          </p:nvPr>
        </p:nvSpPr>
        <p:spPr>
          <a:xfrm>
            <a:off x="441300" y="31619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dignitaries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who hold high rank or office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Some important </a:t>
            </a:r>
            <a:r>
              <a:rPr b="1" i="1" lang="en-US" sz="2600" u="sng">
                <a:solidFill>
                  <a:srgbClr val="FF0000"/>
                </a:solidFill>
              </a:rPr>
              <a:t>dignitaries</a:t>
            </a:r>
            <a:r>
              <a:rPr lang="en-US" sz="2600">
                <a:solidFill>
                  <a:srgbClr val="000000"/>
                </a:solidFill>
              </a:rPr>
              <a:t> attended the reopening of Wolcott Castle</a:t>
            </a:r>
            <a:r>
              <a:rPr b="1" i="1" lang="en-US" sz="2600">
                <a:solidFill>
                  <a:srgbClr val="000000"/>
                </a:solidFill>
              </a:rPr>
              <a:t>.</a:t>
            </a:r>
            <a:r>
              <a:rPr lang="en-US" sz="26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67" name="Shape 567"/>
          <p:cNvSpPr txBox="1"/>
          <p:nvPr/>
        </p:nvSpPr>
        <p:spPr>
          <a:xfrm>
            <a:off x="6965937" y="2721675"/>
            <a:ext cx="19401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Grant and Lee were considered  </a:t>
            </a:r>
            <a:r>
              <a:rPr b="1" lang="en-US" u="sng"/>
              <a:t>dignitaries</a:t>
            </a:r>
            <a:r>
              <a:rPr lang="en-US"/>
              <a:t> of the Union and Confederacy.</a:t>
            </a:r>
          </a:p>
        </p:txBody>
      </p:sp>
      <p:pic>
        <p:nvPicPr>
          <p:cNvPr id="568" name="Shape 5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2450" y="0"/>
            <a:ext cx="2692775" cy="272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type="title"/>
          </p:nvPr>
        </p:nvSpPr>
        <p:spPr>
          <a:xfrm>
            <a:off x="981325" y="4925492"/>
            <a:ext cx="7821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</a:t>
            </a:r>
            <a:r>
              <a:rPr lang="en-US"/>
              <a:t>31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 “</a:t>
            </a:r>
            <a:r>
              <a:rPr lang="en-US"/>
              <a:t>Written in Stone</a:t>
            </a: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</p:txBody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441300" y="316195"/>
            <a:ext cx="6707400" cy="3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9"/>
              <a:buFont typeface="Trebuchet MS"/>
              <a:buChar char="•"/>
            </a:pPr>
            <a:r>
              <a:rPr lang="en-US" sz="5400"/>
              <a:t>embedded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 fixed in a surrounding object or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/>
              <a:t>Jeep found a granite plaque </a:t>
            </a:r>
            <a:r>
              <a:rPr b="1" i="1" lang="en-US" sz="2600" u="sng">
                <a:solidFill>
                  <a:srgbClr val="FF0000"/>
                </a:solidFill>
              </a:rPr>
              <a:t>embedded</a:t>
            </a:r>
            <a:r>
              <a:rPr lang="en-US" sz="2600">
                <a:solidFill>
                  <a:srgbClr val="000000"/>
                </a:solidFill>
              </a:rPr>
              <a:t> in the earth as a sign of memory to someone who had died</a:t>
            </a:r>
            <a:r>
              <a:rPr b="1" i="1" lang="en-US" sz="2600">
                <a:solidFill>
                  <a:srgbClr val="000000"/>
                </a:solidFill>
              </a:rPr>
              <a:t>.</a:t>
            </a:r>
            <a:r>
              <a:rPr lang="en-US" sz="26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6965937" y="2442500"/>
            <a:ext cx="19401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The gravestone was  </a:t>
            </a:r>
            <a:r>
              <a:rPr b="1" lang="en-US" u="sng"/>
              <a:t>embedded</a:t>
            </a:r>
            <a:r>
              <a:rPr lang="en-US"/>
              <a:t> into the ground surrounding the base of the tree.</a:t>
            </a:r>
          </a:p>
        </p:txBody>
      </p:sp>
      <p:pic>
        <p:nvPicPr>
          <p:cNvPr id="576" name="Shape 5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025" y="108074"/>
            <a:ext cx="2910849" cy="218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981325" y="4372167"/>
            <a:ext cx="78217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3:  “Identity Unknown”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533956" y="731520"/>
            <a:ext cx="6706787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40000"/>
              <a:buFont typeface="Trebuchet MS"/>
              <a:buChar char="•"/>
            </a:pPr>
            <a:r>
              <a:rPr b="0" baseline="0" i="0" lang="en-US" sz="5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autopsy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 medical examination of a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body to determine the cause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of death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4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Dr. Baxi had to perform an </a:t>
            </a:r>
            <a:r>
              <a:rPr b="1" baseline="0" i="1" lang="en-US" sz="24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autopsy</a:t>
            </a:r>
            <a:r>
              <a:rPr b="0" baseline="0" i="0" lang="en-US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on the skeleton in order to determine how the person in the secret room had died.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769" y="576302"/>
            <a:ext cx="3934644" cy="2309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981325" y="4372167"/>
            <a:ext cx="78217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4:  “The Wakarusa War”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533956" y="731520"/>
            <a:ext cx="6706787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66666"/>
              <a:buFont typeface="Trebuchet MS"/>
              <a:buChar char="•"/>
            </a:pPr>
            <a:r>
              <a:rPr b="0" baseline="0" i="0" lang="en-US" sz="4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Border Ruffians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pro-slavery men from Missouri who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crossed into the Kansas territory to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stuff ballot boxes in favor of slavery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0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The </a:t>
            </a:r>
            <a:r>
              <a:rPr b="1" baseline="0" i="1" lang="en-US" sz="20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Border Ruffians </a:t>
            </a:r>
            <a:r>
              <a:rPr b="0" baseline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made it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look like more people in Kansas wanted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slavery, when the truth was more Kansas 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were anti-slavery.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9748" y="547441"/>
            <a:ext cx="2478433" cy="3924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981325" y="4372167"/>
            <a:ext cx="78217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8623"/>
              <a:buFont typeface="Trebuchet MS"/>
              <a:buChar char="•"/>
            </a:pPr>
            <a:r>
              <a:rPr b="1" baseline="0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4:  “The Wakarusa War”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533956" y="731520"/>
            <a:ext cx="6706787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lnSpc>
                <a:spcPct val="100000"/>
              </a:lnSpc>
              <a:spcBef>
                <a:spcPts val="1080"/>
              </a:spcBef>
              <a:spcAft>
                <a:spcPts val="300"/>
              </a:spcAft>
              <a:buClr>
                <a:srgbClr val="C3260C"/>
              </a:buClr>
              <a:buSzPct val="129628"/>
              <a:buFont typeface="Trebuchet MS"/>
              <a:buChar char="•"/>
            </a:pPr>
            <a:r>
              <a:rPr b="0" baseline="0" i="0" lang="en-US" sz="5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skirmishes</a:t>
            </a: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an unplanned set of fights</a:t>
            </a:r>
          </a:p>
          <a:p>
            <a:pPr indent="50800" lvl="0" marL="228600" marR="0" rtl="0" algn="l">
              <a:lnSpc>
                <a:spcPct val="100000"/>
              </a:lnSpc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Trebuchet MS"/>
              <a:buNone/>
            </a:pPr>
            <a:r>
              <a:t/>
            </a:r>
            <a:endParaRPr b="0" baseline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7619" lvl="0" marL="45720" marR="0" rtl="0" algn="l">
              <a:lnSpc>
                <a:spcPct val="100000"/>
              </a:lnSpc>
              <a:spcBef>
                <a:spcPts val="5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Trebuchet MS"/>
              <a:buNone/>
            </a:pPr>
            <a:r>
              <a:rPr b="0" baseline="0" i="0" lang="en-US" sz="260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Before The Civil War, Senators had many </a:t>
            </a:r>
            <a:r>
              <a:rPr b="1" baseline="0" i="1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skirmishes</a:t>
            </a:r>
            <a:r>
              <a:rPr b="0" baseline="0" i="0" lang="en-US" sz="2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about their different views on the issue of slavery.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542" y="430302"/>
            <a:ext cx="3373676" cy="2200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