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 rot="5400000">
            <a:off x="4829175" y="2390774"/>
            <a:ext cx="5714999" cy="2000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 rot="5400000">
            <a:off x="752475" y="466724"/>
            <a:ext cx="5714999" cy="5848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667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15900" algn="l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651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714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714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714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714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714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714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80010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667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15900" algn="l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651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714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714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714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714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714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714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720"/>
              </a:spcBef>
              <a:spcAft>
                <a:spcPts val="0"/>
              </a:spcAft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685800" y="3581400"/>
            <a:ext cx="70104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80010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 rot="5400000">
            <a:off x="2400299" y="-38100"/>
            <a:ext cx="4572000" cy="80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667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15900" algn="l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651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714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714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714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714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714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714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80010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80010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72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39242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762500" y="1676400"/>
            <a:ext cx="39242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small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000"/>
            </a:lvl1pPr>
            <a:lvl2pPr marL="457200" indent="0" rtl="0">
              <a:spcBef>
                <a:spcPts val="0"/>
              </a:spcBef>
              <a:buFont typeface="Arial"/>
              <a:buNone/>
              <a:defRPr sz="1800"/>
            </a:lvl2pPr>
            <a:lvl3pPr marL="914400" indent="0" rtl="0">
              <a:spcBef>
                <a:spcPts val="0"/>
              </a:spcBef>
              <a:buFont typeface="Arial"/>
              <a:buNone/>
              <a:defRPr sz="1600"/>
            </a:lvl3pPr>
            <a:lvl4pPr marL="1371600" indent="0" rtl="0">
              <a:spcBef>
                <a:spcPts val="0"/>
              </a:spcBef>
              <a:buFont typeface="Arial"/>
              <a:buNone/>
              <a:defRPr sz="1400"/>
            </a:lvl4pPr>
            <a:lvl5pPr marL="1828800" indent="0" rtl="0">
              <a:spcBef>
                <a:spcPts val="0"/>
              </a:spcBef>
              <a:buFont typeface="Arial"/>
              <a:buNone/>
              <a:defRPr sz="1400"/>
            </a:lvl5pPr>
            <a:lvl6pPr marL="2286000" indent="0" rtl="0">
              <a:spcBef>
                <a:spcPts val="0"/>
              </a:spcBef>
              <a:buFont typeface="Arial"/>
              <a:buNone/>
              <a:defRPr sz="1400"/>
            </a:lvl6pPr>
            <a:lvl7pPr marL="2743200" indent="0" rtl="0">
              <a:spcBef>
                <a:spcPts val="0"/>
              </a:spcBef>
              <a:buFont typeface="Arial"/>
              <a:buNone/>
              <a:defRPr sz="1400"/>
            </a:lvl7pPr>
            <a:lvl8pPr marL="3200400" indent="0" rtl="0">
              <a:spcBef>
                <a:spcPts val="0"/>
              </a:spcBef>
              <a:buFont typeface="Arial"/>
              <a:buNone/>
              <a:defRPr sz="1400"/>
            </a:lvl8pPr>
            <a:lvl9pPr marL="3657600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80010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720"/>
              </a:spcBef>
              <a:spcAft>
                <a:spcPts val="0"/>
              </a:spcAft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720"/>
              </a:spcBef>
              <a:spcAft>
                <a:spcPts val="0"/>
              </a:spcAft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720"/>
              </a:spcBef>
              <a:spcAft>
                <a:spcPts val="0"/>
              </a:spcAft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720"/>
              </a:spcBef>
              <a:spcAft>
                <a:spcPts val="0"/>
              </a:spcAft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720"/>
              </a:spcBef>
              <a:spcAft>
                <a:spcPts val="0"/>
              </a:spcAft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720"/>
              </a:spcBef>
              <a:spcAft>
                <a:spcPts val="0"/>
              </a:spcAft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l" rtl="0">
              <a:spcBef>
                <a:spcPts val="720"/>
              </a:spcBef>
              <a:spcAft>
                <a:spcPts val="0"/>
              </a:spcAft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l" rtl="0">
              <a:spcBef>
                <a:spcPts val="720"/>
              </a:spcBef>
              <a:spcAft>
                <a:spcPts val="0"/>
              </a:spcAft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l" rtl="0">
              <a:spcBef>
                <a:spcPts val="720"/>
              </a:spcBef>
              <a:spcAft>
                <a:spcPts val="0"/>
              </a:spcAft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dt" idx="10"/>
          </p:nvPr>
        </p:nvSpPr>
        <p:spPr>
          <a:xfrm>
            <a:off x="6858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32385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7818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4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667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15900" algn="l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651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714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714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714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714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714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714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80010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720"/>
              </a:spcBef>
              <a:spcAft>
                <a:spcPts val="0"/>
              </a:spcAft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720"/>
              </a:spcBef>
              <a:spcAft>
                <a:spcPts val="0"/>
              </a:spcAft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720"/>
              </a:spcBef>
              <a:spcAft>
                <a:spcPts val="0"/>
              </a:spcAft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720"/>
              </a:spcBef>
              <a:spcAft>
                <a:spcPts val="0"/>
              </a:spcAft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720"/>
              </a:spcBef>
              <a:spcAft>
                <a:spcPts val="0"/>
              </a:spcAft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720"/>
              </a:spcBef>
              <a:spcAft>
                <a:spcPts val="0"/>
              </a:spcAft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l" rtl="0">
              <a:spcBef>
                <a:spcPts val="720"/>
              </a:spcBef>
              <a:spcAft>
                <a:spcPts val="0"/>
              </a:spcAft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l" rtl="0">
              <a:spcBef>
                <a:spcPts val="720"/>
              </a:spcBef>
              <a:spcAft>
                <a:spcPts val="0"/>
              </a:spcAft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l" rtl="0">
              <a:spcBef>
                <a:spcPts val="720"/>
              </a:spcBef>
              <a:spcAft>
                <a:spcPts val="0"/>
              </a:spcAft>
              <a:defRPr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667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15900" algn="l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651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714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714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714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714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714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714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858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2385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7818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4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685800" y="1295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World War I (The Great War)</a:t>
            </a:r>
            <a:br>
              <a:rPr lang="en-US"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1914-1918</a:t>
            </a:r>
            <a:br>
              <a:rPr lang="en-US"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>
                <a:solidFill>
                  <a:srgbClr val="AE0E06"/>
                </a:solidFill>
                <a:latin typeface="Arial"/>
                <a:ea typeface="Arial"/>
                <a:cs typeface="Arial"/>
                <a:sym typeface="Arial"/>
              </a:rPr>
              <a:t>Competition was the main reason why WW1 started; the need for power, wealth, land, and the pride that went with these factors.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685800" y="3581400"/>
            <a:ext cx="70104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2800" b="0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Important Vocabulary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2800" b="0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8001000" cy="9905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small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Triple Entente (</a:t>
            </a:r>
            <a:r>
              <a:rPr lang="en-US" sz="3000"/>
              <a:t>AKA Allied Powers)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1524000"/>
            <a:ext cx="84582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42857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 alliance between </a:t>
            </a:r>
            <a:r>
              <a:rPr lang="en-US" sz="2800" b="0" i="0" u="none" strike="noStrike" cap="none" baseline="0">
                <a:solidFill>
                  <a:srgbClr val="AE0E06"/>
                </a:solidFill>
                <a:latin typeface="Verdana"/>
                <a:ea typeface="Verdana"/>
                <a:cs typeface="Verdana"/>
                <a:sym typeface="Verdana"/>
              </a:rPr>
              <a:t>Britain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and </a:t>
            </a:r>
            <a:r>
              <a:rPr lang="en-US" sz="2800" b="0" i="0" u="none" strike="noStrike" cap="none" baseline="0">
                <a:solidFill>
                  <a:srgbClr val="AE0E06"/>
                </a:solidFill>
                <a:latin typeface="Verdana"/>
                <a:ea typeface="Verdana"/>
                <a:cs typeface="Verdana"/>
                <a:sym typeface="Verdana"/>
              </a:rPr>
              <a:t>Russia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and</a:t>
            </a:r>
            <a:r>
              <a:rPr lang="en-US" sz="2800" b="0" i="0" u="none" strike="noStrike" cap="none" baseline="0">
                <a:solidFill>
                  <a:srgbClr val="AE0E06"/>
                </a:solidFill>
                <a:latin typeface="Verdana"/>
                <a:ea typeface="Verdana"/>
                <a:cs typeface="Verdana"/>
                <a:sym typeface="Verdana"/>
              </a:rPr>
              <a:t> France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800" y="2590800"/>
            <a:ext cx="4826000" cy="371316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>
            <a:off x="4678525" y="3405000"/>
            <a:ext cx="3588732" cy="1143017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2"/>
          </a:solidFill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 rot="5400000">
            <a:off x="3977125" y="2933700"/>
            <a:ext cx="412200" cy="990599"/>
          </a:xfrm>
          <a:prstGeom prst="upArrow">
            <a:avLst>
              <a:gd name="adj1" fmla="val 100000"/>
              <a:gd name="adj2" fmla="val 50000"/>
            </a:avLst>
          </a:prstGeom>
          <a:solidFill>
            <a:srgbClr val="000080"/>
          </a:solidFill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8001000" cy="9905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small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Secret Alliances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533400" y="1425875"/>
            <a:ext cx="861059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42857"/>
              <a:buFont typeface="Arial"/>
              <a:buChar char="●"/>
            </a:pPr>
            <a:r>
              <a:rPr lang="en-US" sz="28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Triple Alliance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(1882)         </a:t>
            </a:r>
            <a:r>
              <a:rPr lang="en-US" sz="28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Triple Entente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(1907)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42857"/>
              <a:buFont typeface="Arial"/>
              <a:buChar char="●"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Germany		  	                 Britain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42857"/>
              <a:buFont typeface="Arial"/>
              <a:buChar char="●"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Austria-Hungary		        France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42857"/>
              <a:buFont typeface="Arial"/>
              <a:buChar char="●"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Italy (later withdrew)	        Russia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7475" y="3328073"/>
            <a:ext cx="4101400" cy="34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8001000" cy="9905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small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Assassinate-to murder high officials for political or religious reasons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2133600"/>
            <a:ext cx="80010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41666"/>
              <a:buFont typeface="Arial"/>
              <a:buChar char="●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Archduke of Austria (Franz Ferdinand and his wife) are </a:t>
            </a:r>
            <a:r>
              <a:rPr lang="en-US" sz="2400" b="0" i="0" u="none" strike="noStrike" cap="none" baseline="0">
                <a:solidFill>
                  <a:srgbClr val="AE0E06"/>
                </a:solidFill>
                <a:latin typeface="Arial"/>
                <a:ea typeface="Arial"/>
                <a:cs typeface="Arial"/>
                <a:sym typeface="Arial"/>
              </a:rPr>
              <a:t>assassinated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city of Sarajevo in the country of Bosnia in 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June, 1914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41666"/>
              <a:buFont typeface="Arial"/>
              <a:buChar char="●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Bosnia was a colony of Austria-Hungary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57600"/>
            <a:ext cx="3352799" cy="223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00000">
            <a:off x="2743199" y="4190999"/>
            <a:ext cx="1711325" cy="228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9200" y="3733800"/>
            <a:ext cx="3836986" cy="2887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8001000" cy="9905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small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U-boat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1524000"/>
            <a:ext cx="80010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42857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German submarine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19999">
            <a:off x="633412" y="2405062"/>
            <a:ext cx="5105400" cy="2132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80000">
            <a:off x="3987799" y="3925887"/>
            <a:ext cx="4451349" cy="222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8001000" cy="9905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small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blockade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1524000"/>
            <a:ext cx="80010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42857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shutting off of a port or region of a belligerent state by the troops or ships of the enemy in order to prevent passage in or out in time of war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800" y="3394075"/>
            <a:ext cx="4419600" cy="346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8001000" cy="9905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small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Zeppelin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42857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any rigid airship: commonly used from 1900 to 1937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Proved to be an ineffective weapon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0" y="3276600"/>
            <a:ext cx="3509962" cy="2640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0600" y="3124200"/>
            <a:ext cx="3952875" cy="240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8001000" cy="9905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small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trench warfare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42857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Warfare fought in man-made trenches.  Soldiers slept, ate, fought, and died in these open tunnels.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39999">
            <a:off x="790574" y="3111499"/>
            <a:ext cx="3429000" cy="258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19999">
            <a:off x="3581399" y="2743200"/>
            <a:ext cx="2635249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39999">
            <a:off x="6124575" y="3413125"/>
            <a:ext cx="2671761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8001000" cy="9905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small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No-man’s land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42857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open area between enemy trenches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42857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contained enemy mines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3135311"/>
            <a:ext cx="3886200" cy="298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0200" y="3200400"/>
            <a:ext cx="3222625" cy="302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8001000" cy="9905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small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stalemate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3429000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Any unresolved situation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which further action is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impossible or useless; 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deadlock; draw.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Neither the Allied or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Central Powers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were able to gain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land on their enemy.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lasted most of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war. 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7250" y="1524000"/>
            <a:ext cx="4793525" cy="440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8001000" cy="9905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1" u="none" strike="noStrike" cap="small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U.S.S. Lusitania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42857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British passenger ship that </a:t>
            </a:r>
          </a:p>
          <a:p>
            <a:pPr marR="0" lvl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 sunk off the coast of Ireland by a German u-boat. (May 7, 1915)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8750" y="0"/>
            <a:ext cx="2865250" cy="222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80000">
            <a:off x="5617804" y="3608523"/>
            <a:ext cx="3379163" cy="2349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25" y="3592525"/>
            <a:ext cx="5766224" cy="248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09600" y="533400"/>
            <a:ext cx="80010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ct val="41666"/>
              <a:buFont typeface="Arial"/>
              <a:buChar char="●"/>
            </a:pPr>
            <a:r>
              <a:rPr lang="en-US" sz="5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nationalism</a:t>
            </a:r>
          </a:p>
        </p:txBody>
      </p:sp>
      <p:cxnSp>
        <p:nvCxnSpPr>
          <p:cNvPr id="60" name="Shape 60"/>
          <p:cNvCxnSpPr/>
          <p:nvPr/>
        </p:nvCxnSpPr>
        <p:spPr>
          <a:xfrm>
            <a:off x="1066800" y="1447800"/>
            <a:ext cx="1981199" cy="0"/>
          </a:xfrm>
          <a:prstGeom prst="straightConnector1">
            <a:avLst/>
          </a:prstGeom>
          <a:noFill/>
          <a:ln w="57150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1" name="Shape 61"/>
          <p:cNvSpPr txBox="1"/>
          <p:nvPr/>
        </p:nvSpPr>
        <p:spPr>
          <a:xfrm>
            <a:off x="762000" y="1752600"/>
            <a:ext cx="2590800" cy="4073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buClr>
                <a:schemeClr val="dk2"/>
              </a:buClr>
              <a:buSzPct val="41666"/>
              <a:buFont typeface="Arial"/>
              <a:buChar char="●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doctrine that national interest, security, etc. are more important than international considerations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905000"/>
            <a:ext cx="5715000" cy="430053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/>
          <p:nvPr/>
        </p:nvSpPr>
        <p:spPr>
          <a:xfrm>
            <a:off x="4800600" y="2971800"/>
            <a:ext cx="9144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6705600" y="4800600"/>
            <a:ext cx="609599" cy="990599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5867400" y="1447800"/>
            <a:ext cx="1295400" cy="1752600"/>
          </a:xfrm>
          <a:prstGeom prst="wedgeRoundRectCallout">
            <a:avLst>
              <a:gd name="adj1" fmla="val 1191"/>
              <a:gd name="adj2" fmla="val 25924"/>
              <a:gd name="adj3" fmla="val 0"/>
            </a:avLst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Germany is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important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other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country!</a:t>
            </a:r>
          </a:p>
        </p:txBody>
      </p:sp>
      <p:sp>
        <p:nvSpPr>
          <p:cNvPr id="66" name="Shape 66"/>
          <p:cNvSpPr/>
          <p:nvPr/>
        </p:nvSpPr>
        <p:spPr>
          <a:xfrm>
            <a:off x="7315200" y="3810000"/>
            <a:ext cx="1447800" cy="1752600"/>
          </a:xfrm>
          <a:prstGeom prst="wedgeRoundRectCallout">
            <a:avLst>
              <a:gd name="adj1" fmla="val -8147"/>
              <a:gd name="adj2" fmla="val 8120"/>
              <a:gd name="adj3" fmla="val 0"/>
            </a:avLst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interests of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Austria-Hungary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more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important than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other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country!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8001000" cy="9905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small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Woodrow Wilson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42857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President of the United States during </a:t>
            </a:r>
            <a:r>
              <a:rPr lang="en-US" sz="2800"/>
              <a:t>WWI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2362200"/>
            <a:ext cx="2701925" cy="342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1600" y="2491587"/>
            <a:ext cx="3146425" cy="2941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8001000" cy="9905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small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armistice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42857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peace 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42857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agreement  </a:t>
            </a: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600" y="762000"/>
            <a:ext cx="4300537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8001000" cy="9905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small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Wilson’s 14 Points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590800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42857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 14 points set forward by President Wilson to assist with the conditions 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after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the war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6600" y="1524000"/>
            <a:ext cx="5638799" cy="440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8001000" cy="9905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small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Treaty of Versailles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42857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 document signed in </a:t>
            </a:r>
            <a:r>
              <a:rPr lang="en-US" sz="2800" b="1" i="0" u="none" strike="noStrike" cap="none" baseline="0">
                <a:solidFill>
                  <a:srgbClr val="85200C"/>
                </a:solidFill>
                <a:latin typeface="Arial Narrow"/>
                <a:ea typeface="Arial Narrow"/>
                <a:cs typeface="Arial Narrow"/>
                <a:sym typeface="Arial Narrow"/>
              </a:rPr>
              <a:t>Versailles, France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that set the terms for post-war Europe and Germany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2814650"/>
            <a:ext cx="2241550" cy="3433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800" y="2966250"/>
            <a:ext cx="3962399" cy="313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8001000" cy="9905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small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League of Nations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590800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42857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An organization formed at the end of WWI to prevent future wars;  the </a:t>
            </a:r>
            <a:r>
              <a:rPr lang="en-US" sz="2800" b="1" i="0" u="none" strike="noStrike" cap="none" baseline="0">
                <a:solidFill>
                  <a:srgbClr val="990000"/>
                </a:solidFill>
                <a:latin typeface="Arial Narrow"/>
                <a:ea typeface="Arial Narrow"/>
                <a:cs typeface="Arial Narrow"/>
                <a:sym typeface="Arial Narrow"/>
              </a:rPr>
              <a:t>U.S. DID NOT join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even though President Wilson wanted to be a part of it.</a:t>
            </a:r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800" y="1676400"/>
            <a:ext cx="5181599" cy="3744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09600" y="533400"/>
            <a:ext cx="80010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ct val="41666"/>
              <a:buFont typeface="Arial"/>
              <a:buChar char="●"/>
            </a:pPr>
            <a:r>
              <a:rPr lang="en-US" sz="5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militarism</a:t>
            </a:r>
          </a:p>
        </p:txBody>
      </p:sp>
      <p:cxnSp>
        <p:nvCxnSpPr>
          <p:cNvPr id="72" name="Shape 72"/>
          <p:cNvCxnSpPr/>
          <p:nvPr/>
        </p:nvCxnSpPr>
        <p:spPr>
          <a:xfrm>
            <a:off x="1113775" y="1447800"/>
            <a:ext cx="1981199" cy="0"/>
          </a:xfrm>
          <a:prstGeom prst="straightConnector1">
            <a:avLst/>
          </a:prstGeom>
          <a:noFill/>
          <a:ln w="57150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3" name="Shape 73"/>
          <p:cNvSpPr txBox="1"/>
          <p:nvPr/>
        </p:nvSpPr>
        <p:spPr>
          <a:xfrm>
            <a:off x="762000" y="1752600"/>
            <a:ext cx="5410200" cy="1735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policy of maintaining a strong military organization in aggressive preparedness for war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600" y="2895600"/>
            <a:ext cx="4154486" cy="332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59999">
            <a:off x="688974" y="3213100"/>
            <a:ext cx="3429000" cy="223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59999">
            <a:off x="6248399" y="838200"/>
            <a:ext cx="2447924" cy="1649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09600" y="533400"/>
            <a:ext cx="8001000" cy="586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ct val="41666"/>
              <a:buFont typeface="Arial"/>
              <a:buChar char="●"/>
            </a:pPr>
            <a:r>
              <a:rPr lang="en-US" sz="5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imperialism</a:t>
            </a:r>
          </a:p>
        </p:txBody>
      </p:sp>
      <p:cxnSp>
        <p:nvCxnSpPr>
          <p:cNvPr id="82" name="Shape 82"/>
          <p:cNvCxnSpPr/>
          <p:nvPr/>
        </p:nvCxnSpPr>
        <p:spPr>
          <a:xfrm>
            <a:off x="1066800" y="1498950"/>
            <a:ext cx="2590800" cy="0"/>
          </a:xfrm>
          <a:prstGeom prst="straightConnector1">
            <a:avLst/>
          </a:prstGeom>
          <a:noFill/>
          <a:ln w="57150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3" name="Shape 83"/>
          <p:cNvSpPr txBox="1"/>
          <p:nvPr/>
        </p:nvSpPr>
        <p:spPr>
          <a:xfrm>
            <a:off x="838200" y="1676400"/>
            <a:ext cx="4114800" cy="2647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policy and practice of seeking to dominate the economic or political affairs of underdeveloped areas or weaker countries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00" y="914400"/>
            <a:ext cx="3913187" cy="2617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7000" y="3657600"/>
            <a:ext cx="4648200" cy="283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09600" y="533400"/>
            <a:ext cx="8001000" cy="586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ct val="41666"/>
              <a:buFont typeface="Arial"/>
              <a:buChar char="●"/>
            </a:pPr>
            <a:r>
              <a:rPr lang="en-US" sz="5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three “isms” that led to WWI.</a:t>
            </a:r>
          </a:p>
        </p:txBody>
      </p:sp>
      <p:cxnSp>
        <p:nvCxnSpPr>
          <p:cNvPr id="91" name="Shape 91"/>
          <p:cNvCxnSpPr/>
          <p:nvPr/>
        </p:nvCxnSpPr>
        <p:spPr>
          <a:xfrm>
            <a:off x="4724400" y="1483275"/>
            <a:ext cx="1524000" cy="0"/>
          </a:xfrm>
          <a:prstGeom prst="straightConnector1">
            <a:avLst/>
          </a:prstGeom>
          <a:noFill/>
          <a:ln w="57150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2" name="Shape 92"/>
          <p:cNvSpPr txBox="1"/>
          <p:nvPr/>
        </p:nvSpPr>
        <p:spPr>
          <a:xfrm>
            <a:off x="2514600" y="2362200"/>
            <a:ext cx="4114800" cy="24701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>
                <a:solidFill>
                  <a:srgbClr val="AE0E06"/>
                </a:solidFill>
                <a:latin typeface="Verdana"/>
                <a:ea typeface="Verdana"/>
                <a:cs typeface="Verdana"/>
                <a:sym typeface="Verdana"/>
              </a:rPr>
              <a:t>N-nationalism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>
                <a:solidFill>
                  <a:srgbClr val="AE0E06"/>
                </a:solidFill>
                <a:latin typeface="Verdana"/>
                <a:ea typeface="Verdana"/>
                <a:cs typeface="Verdana"/>
                <a:sym typeface="Verdana"/>
              </a:rPr>
              <a:t>M-militarism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>
                <a:solidFill>
                  <a:srgbClr val="AE0E06"/>
                </a:solidFill>
                <a:latin typeface="Verdana"/>
                <a:ea typeface="Verdana"/>
                <a:cs typeface="Verdana"/>
                <a:sym typeface="Verdana"/>
              </a:rPr>
              <a:t>I-imperialism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" name="Shape 93"/>
          <p:cNvCxnSpPr/>
          <p:nvPr/>
        </p:nvCxnSpPr>
        <p:spPr>
          <a:xfrm>
            <a:off x="5334000" y="2895600"/>
            <a:ext cx="838199" cy="0"/>
          </a:xfrm>
          <a:prstGeom prst="straightConnector1">
            <a:avLst/>
          </a:prstGeom>
          <a:noFill/>
          <a:ln w="5715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4" name="Shape 94"/>
          <p:cNvCxnSpPr/>
          <p:nvPr/>
        </p:nvCxnSpPr>
        <p:spPr>
          <a:xfrm>
            <a:off x="4953000" y="3505200"/>
            <a:ext cx="838199" cy="0"/>
          </a:xfrm>
          <a:prstGeom prst="straightConnector1">
            <a:avLst/>
          </a:prstGeom>
          <a:noFill/>
          <a:ln w="5715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5" name="Shape 95"/>
          <p:cNvCxnSpPr/>
          <p:nvPr/>
        </p:nvCxnSpPr>
        <p:spPr>
          <a:xfrm>
            <a:off x="5257800" y="4038600"/>
            <a:ext cx="838199" cy="0"/>
          </a:xfrm>
          <a:prstGeom prst="straightConnector1">
            <a:avLst/>
          </a:prstGeom>
          <a:noFill/>
          <a:ln w="5715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767300" y="657875"/>
            <a:ext cx="7468500" cy="120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000" b="1"/>
              <a:t>The United States practiced a policy of </a:t>
            </a:r>
            <a:r>
              <a:rPr lang="en-US" sz="3000" b="1">
                <a:solidFill>
                  <a:srgbClr val="85200C"/>
                </a:solidFill>
              </a:rPr>
              <a:t>isolationism</a:t>
            </a:r>
            <a:r>
              <a:rPr lang="en-US" sz="3000" b="1"/>
              <a:t> at this time.</a:t>
            </a:r>
          </a:p>
          <a:p>
            <a:pPr rtl="0">
              <a:spcBef>
                <a:spcPts val="0"/>
              </a:spcBef>
              <a:buNone/>
            </a:pPr>
            <a:r>
              <a:rPr lang="en-US" sz="2400" b="1">
                <a:solidFill>
                  <a:schemeClr val="dk1"/>
                </a:solidFill>
              </a:rPr>
              <a:t>The United States had a policy of </a:t>
            </a:r>
            <a:r>
              <a:rPr lang="en-US" sz="2400" b="1">
                <a:solidFill>
                  <a:srgbClr val="AE0E06"/>
                </a:solidFill>
              </a:rPr>
              <a:t>isolationism</a:t>
            </a:r>
            <a:r>
              <a:rPr lang="en-US" sz="2400" b="1">
                <a:solidFill>
                  <a:schemeClr val="dk1"/>
                </a:solidFill>
              </a:rPr>
              <a:t> from 1914-1917.</a:t>
            </a:r>
          </a:p>
          <a:p>
            <a:pPr rtl="0">
              <a:spcBef>
                <a:spcPts val="0"/>
              </a:spcBef>
              <a:buNone/>
            </a:pPr>
            <a:r>
              <a:rPr lang="en-US" sz="3000" b="1" i="1" u="sng"/>
              <a:t>isolationism</a:t>
            </a:r>
            <a:r>
              <a:rPr lang="en-US" sz="3000" b="1"/>
              <a:t>--</a:t>
            </a:r>
          </a:p>
          <a:p>
            <a:pPr lvl="0" indent="-76200" rtl="0">
              <a:spcBef>
                <a:spcPts val="56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US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belief in the </a:t>
            </a:r>
          </a:p>
          <a:p>
            <a:pPr rtl="0">
              <a:spcBef>
                <a:spcPts val="56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opposition of the </a:t>
            </a:r>
          </a:p>
          <a:p>
            <a:pPr rtl="0">
              <a:spcBef>
                <a:spcPts val="56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involvement of </a:t>
            </a:r>
          </a:p>
          <a:p>
            <a:pPr rtl="0">
              <a:spcBef>
                <a:spcPts val="56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his or her own </a:t>
            </a:r>
          </a:p>
          <a:p>
            <a:pPr rtl="0">
              <a:spcBef>
                <a:spcPts val="56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country in </a:t>
            </a:r>
          </a:p>
          <a:p>
            <a:pPr rtl="0">
              <a:spcBef>
                <a:spcPts val="56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international </a:t>
            </a:r>
          </a:p>
          <a:p>
            <a:pPr rtl="0">
              <a:spcBef>
                <a:spcPts val="56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alliances, </a:t>
            </a:r>
          </a:p>
          <a:p>
            <a:pPr lvl="0" rtl="0">
              <a:spcBef>
                <a:spcPts val="56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agreements, etc</a:t>
            </a:r>
            <a:r>
              <a:rPr lang="en-U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lvl="0" rtl="0">
              <a:spcBef>
                <a:spcPts val="400"/>
              </a:spcBef>
              <a:buClr>
                <a:schemeClr val="dk2"/>
              </a:buClr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3000" b="1"/>
          </a:p>
          <a:p>
            <a:pPr rtl="0">
              <a:spcBef>
                <a:spcPts val="0"/>
              </a:spcBef>
              <a:buNone/>
            </a:pPr>
            <a:endParaRPr sz="3000" b="1"/>
          </a:p>
          <a:p>
            <a:pPr>
              <a:spcBef>
                <a:spcPts val="0"/>
              </a:spcBef>
              <a:buNone/>
            </a:pPr>
            <a:endParaRPr sz="3000" b="1"/>
          </a:p>
        </p:txBody>
      </p:sp>
      <p:cxnSp>
        <p:nvCxnSpPr>
          <p:cNvPr id="101" name="Shape 101"/>
          <p:cNvCxnSpPr/>
          <p:nvPr/>
        </p:nvCxnSpPr>
        <p:spPr>
          <a:xfrm rot="10800000" flipH="1">
            <a:off x="861250" y="1675674"/>
            <a:ext cx="2207699" cy="1560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1250" y="2098450"/>
            <a:ext cx="4450650" cy="458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09600" y="533400"/>
            <a:ext cx="8001000" cy="586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ct val="41666"/>
              <a:buFont typeface="Arial"/>
              <a:buChar char="●"/>
            </a:pPr>
            <a:r>
              <a:rPr lang="en-US" sz="5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alliance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838200" y="1676400"/>
            <a:ext cx="2057400" cy="3743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close association for a common objective, as of nations, political parties, etc.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6749" y="1566024"/>
            <a:ext cx="6069900" cy="33839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/>
        </p:nvSpPr>
        <p:spPr>
          <a:xfrm>
            <a:off x="4419600" y="1676400"/>
            <a:ext cx="3124199" cy="9144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5594950" y="3247375"/>
            <a:ext cx="457200" cy="160019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85800" y="838200"/>
            <a:ext cx="8001000" cy="9905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small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can you remember what caused WWI?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2133600"/>
            <a:ext cx="80010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800" b="0" i="0" u="none" strike="noStrike" cap="none" baseline="0">
                <a:solidFill>
                  <a:srgbClr val="AE0E06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  <a:r>
              <a:rPr lang="en-US" sz="4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-militarism</a:t>
            </a:r>
          </a:p>
          <a:p>
            <a:pPr marL="0" marR="0" lvl="0" indent="0" algn="ctr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800" b="0" i="0" u="none" strike="noStrike" cap="none" baseline="0">
                <a:solidFill>
                  <a:srgbClr val="AE0E06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4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-alliances</a:t>
            </a:r>
          </a:p>
          <a:p>
            <a:pPr marL="0" marR="0" lvl="0" indent="0" algn="ctr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800" b="0" i="0" u="none" strike="noStrike" cap="none" baseline="0">
                <a:solidFill>
                  <a:srgbClr val="AE0E06"/>
                </a:solidFill>
                <a:latin typeface="Arial"/>
                <a:ea typeface="Arial"/>
                <a:cs typeface="Arial"/>
                <a:sym typeface="Arial"/>
              </a:rPr>
              <a:t>    I</a:t>
            </a:r>
            <a:r>
              <a:rPr lang="en-US" sz="4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-imperialism</a:t>
            </a:r>
          </a:p>
          <a:p>
            <a:pPr marL="0" marR="0" lvl="0" indent="0" algn="ctr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800" b="0" i="0" u="none" strike="noStrike" cap="none" baseline="0">
                <a:solidFill>
                  <a:srgbClr val="AE0E06"/>
                </a:solidFill>
                <a:latin typeface="Arial"/>
                <a:ea typeface="Arial"/>
                <a:cs typeface="Arial"/>
                <a:sym typeface="Arial"/>
              </a:rPr>
              <a:t>    N</a:t>
            </a:r>
            <a:r>
              <a:rPr lang="en-US" sz="4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-nationalism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8001000" cy="9905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small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Triple Alliance </a:t>
            </a:r>
            <a:r>
              <a:rPr lang="en-US" sz="3000" b="1" i="0" u="none" strike="noStrike" cap="small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(AKA Central Po</a:t>
            </a:r>
            <a:r>
              <a:rPr lang="en-US" sz="3000"/>
              <a:t>wers)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8001000" cy="162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42857"/>
              <a:buFont typeface="Arial"/>
              <a:buChar char="●"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formed in 1882; 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 alliance between </a:t>
            </a:r>
            <a:r>
              <a:rPr lang="en-US" sz="2800" b="0" i="0" u="none" strike="noStrike" cap="none" baseline="0">
                <a:solidFill>
                  <a:srgbClr val="AE0E06"/>
                </a:solidFill>
                <a:latin typeface="Verdana"/>
                <a:ea typeface="Verdana"/>
                <a:cs typeface="Verdana"/>
                <a:sym typeface="Verdana"/>
              </a:rPr>
              <a:t>Germany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and </a:t>
            </a:r>
            <a:r>
              <a:rPr lang="en-US" sz="2800" b="0" i="0" u="none" strike="noStrike" cap="none" baseline="0">
                <a:solidFill>
                  <a:srgbClr val="AE0E06"/>
                </a:solidFill>
                <a:latin typeface="Verdana"/>
                <a:ea typeface="Verdana"/>
                <a:cs typeface="Verdana"/>
                <a:sym typeface="Verdana"/>
              </a:rPr>
              <a:t>Austria-Hungary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;  first included Italy, but Italy withdrew;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7750" y="3456600"/>
            <a:ext cx="4495799" cy="30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>
            <a:off x="1447800" y="4724400"/>
            <a:ext cx="3276599" cy="8382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80"/>
          </a:solidFill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Europe 1">
      <a:dk1>
        <a:srgbClr val="000000"/>
      </a:dk1>
      <a:lt1>
        <a:srgbClr val="ABBBD2"/>
      </a:lt1>
      <a:dk2>
        <a:srgbClr val="360096"/>
      </a:dk2>
      <a:lt2>
        <a:srgbClr val="000000"/>
      </a:lt2>
      <a:accent1>
        <a:srgbClr val="75A2FF"/>
      </a:accent1>
      <a:accent2>
        <a:srgbClr val="360096"/>
      </a:accent2>
      <a:accent3>
        <a:srgbClr val="ABBBD2"/>
      </a:accent3>
      <a:accent4>
        <a:srgbClr val="75A2FF"/>
      </a:accent4>
      <a:accent5>
        <a:srgbClr val="360096"/>
      </a:accent5>
      <a:accent6>
        <a:srgbClr val="ABBBD2"/>
      </a:accent6>
      <a:hlink>
        <a:srgbClr val="B891FF"/>
      </a:hlink>
      <a:folHlink>
        <a:srgbClr val="12003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1_Europe 1">
      <a:dk1>
        <a:srgbClr val="000000"/>
      </a:dk1>
      <a:lt1>
        <a:srgbClr val="ABBBD2"/>
      </a:lt1>
      <a:dk2>
        <a:srgbClr val="360096"/>
      </a:dk2>
      <a:lt2>
        <a:srgbClr val="000000"/>
      </a:lt2>
      <a:accent1>
        <a:srgbClr val="75A2FF"/>
      </a:accent1>
      <a:accent2>
        <a:srgbClr val="360096"/>
      </a:accent2>
      <a:accent3>
        <a:srgbClr val="ABBBD2"/>
      </a:accent3>
      <a:accent4>
        <a:srgbClr val="75A2FF"/>
      </a:accent4>
      <a:accent5>
        <a:srgbClr val="360096"/>
      </a:accent5>
      <a:accent6>
        <a:srgbClr val="ABBBD2"/>
      </a:accent6>
      <a:hlink>
        <a:srgbClr val="B891FF"/>
      </a:hlink>
      <a:folHlink>
        <a:srgbClr val="12003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</Words>
  <Application>Microsoft Office PowerPoint</Application>
  <PresentationFormat>On-screen Show (4:3)</PresentationFormat>
  <Paragraphs>94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Custom Theme</vt:lpstr>
      <vt:lpstr>Custom Theme</vt:lpstr>
      <vt:lpstr>World War I (The Great War) 1914-1918  Competition was the main reason why WW1 started; the need for power, wealth, land, and the pride that went with these factors.</vt:lpstr>
      <vt:lpstr>Slide 2</vt:lpstr>
      <vt:lpstr>Slide 3</vt:lpstr>
      <vt:lpstr>Slide 4</vt:lpstr>
      <vt:lpstr>Slide 5</vt:lpstr>
      <vt:lpstr>Slide 6</vt:lpstr>
      <vt:lpstr>Slide 7</vt:lpstr>
      <vt:lpstr>How can you remember what caused WWI?</vt:lpstr>
      <vt:lpstr>Triple Alliance (AKA Central Powers)</vt:lpstr>
      <vt:lpstr>Triple Entente (AKA Allied Powers)</vt:lpstr>
      <vt:lpstr>Secret Alliances</vt:lpstr>
      <vt:lpstr>Assassinate-to murder high officials for political or religious reasons</vt:lpstr>
      <vt:lpstr>U-boat</vt:lpstr>
      <vt:lpstr>blockade</vt:lpstr>
      <vt:lpstr>Zeppelin</vt:lpstr>
      <vt:lpstr>trench warfare</vt:lpstr>
      <vt:lpstr>No-man’s land</vt:lpstr>
      <vt:lpstr>stalemate</vt:lpstr>
      <vt:lpstr>U.S.S. Lusitania</vt:lpstr>
      <vt:lpstr>Woodrow Wilson</vt:lpstr>
      <vt:lpstr>armistice</vt:lpstr>
      <vt:lpstr>Wilson’s 14 Points</vt:lpstr>
      <vt:lpstr>Treaty of Versailles</vt:lpstr>
      <vt:lpstr>League of Nations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 (The Great War) 1914-1918  Competition was the main reason why WW1 started; the need for power, wealth, land, and the pride that went with these factors.</dc:title>
  <dc:creator>Mike Fricke</dc:creator>
  <cp:lastModifiedBy>FCBOE</cp:lastModifiedBy>
  <cp:revision>1</cp:revision>
  <dcterms:modified xsi:type="dcterms:W3CDTF">2014-12-05T20:38:29Z</dcterms:modified>
</cp:coreProperties>
</file>